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66" r:id="rId2"/>
    <p:sldId id="360" r:id="rId3"/>
    <p:sldId id="313" r:id="rId4"/>
    <p:sldId id="322" r:id="rId5"/>
    <p:sldId id="325" r:id="rId6"/>
    <p:sldId id="314" r:id="rId7"/>
    <p:sldId id="326" r:id="rId8"/>
    <p:sldId id="327" r:id="rId9"/>
    <p:sldId id="329" r:id="rId10"/>
    <p:sldId id="330" r:id="rId11"/>
    <p:sldId id="316" r:id="rId12"/>
    <p:sldId id="317" r:id="rId13"/>
    <p:sldId id="318" r:id="rId14"/>
    <p:sldId id="331" r:id="rId15"/>
    <p:sldId id="320" r:id="rId16"/>
    <p:sldId id="333" r:id="rId17"/>
    <p:sldId id="342" r:id="rId18"/>
    <p:sldId id="334" r:id="rId19"/>
    <p:sldId id="321" r:id="rId20"/>
    <p:sldId id="359" r:id="rId21"/>
    <p:sldId id="335" r:id="rId22"/>
    <p:sldId id="364" r:id="rId23"/>
    <p:sldId id="351" r:id="rId24"/>
    <p:sldId id="362" r:id="rId25"/>
    <p:sldId id="352" r:id="rId26"/>
    <p:sldId id="347" r:id="rId27"/>
    <p:sldId id="348" r:id="rId28"/>
    <p:sldId id="349" r:id="rId29"/>
    <p:sldId id="367" r:id="rId3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CC0066"/>
    <a:srgbClr val="9900CC"/>
    <a:srgbClr val="FFCCFF"/>
    <a:srgbClr val="FF3300"/>
    <a:srgbClr val="660033"/>
    <a:srgbClr val="0099FF"/>
    <a:srgbClr val="F2F1ED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934" autoAdjust="0"/>
    <p:restoredTop sz="96395" autoAdjust="0"/>
  </p:normalViewPr>
  <p:slideViewPr>
    <p:cSldViewPr snapToGrid="0">
      <p:cViewPr varScale="1">
        <p:scale>
          <a:sx n="88" d="100"/>
          <a:sy n="88" d="100"/>
        </p:scale>
        <p:origin x="-7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EE469-4A93-42CB-B302-47AF062FEDF0}" type="datetimeFigureOut">
              <a:rPr lang="pl-PL" smtClean="0"/>
              <a:pPr/>
              <a:t>2020-08-27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DA781-E52C-4938-8797-46A08592E9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3167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E11F3-F377-45D9-999F-AB8F71EB7244}" type="datetimeFigureOut">
              <a:rPr lang="pl-PL" smtClean="0"/>
              <a:pPr/>
              <a:t>2020-08-27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532F4-15B9-4BF7-80FC-AF422E98B0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1176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532F4-15B9-4BF7-80FC-AF422E98B05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24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532F4-15B9-4BF7-80FC-AF422E98B05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40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532F4-15B9-4BF7-80FC-AF422E98B05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238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532F4-15B9-4BF7-80FC-AF422E98B05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242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532F4-15B9-4BF7-80FC-AF422E98B05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809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532F4-15B9-4BF7-80FC-AF422E98B05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29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5CE2-4AB2-4A3F-8E02-41AF3AD0D63D}" type="datetimeFigureOut">
              <a:rPr lang="pl-PL" smtClean="0"/>
              <a:pPr/>
              <a:t>2020-08-27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7E83-7C3F-4A1F-8792-423197541A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2301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5CE2-4AB2-4A3F-8E02-41AF3AD0D63D}" type="datetimeFigureOut">
              <a:rPr lang="pl-PL" smtClean="0"/>
              <a:pPr/>
              <a:t>2020-08-27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7E83-7C3F-4A1F-8792-423197541A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5CE2-4AB2-4A3F-8E02-41AF3AD0D63D}" type="datetimeFigureOut">
              <a:rPr lang="pl-PL" smtClean="0"/>
              <a:pPr/>
              <a:t>2020-08-27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7E83-7C3F-4A1F-8792-423197541A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340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5CE2-4AB2-4A3F-8E02-41AF3AD0D63D}" type="datetimeFigureOut">
              <a:rPr lang="pl-PL" smtClean="0"/>
              <a:pPr/>
              <a:t>2020-08-27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7E83-7C3F-4A1F-8792-423197541A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3020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5CE2-4AB2-4A3F-8E02-41AF3AD0D63D}" type="datetimeFigureOut">
              <a:rPr lang="pl-PL" smtClean="0"/>
              <a:pPr/>
              <a:t>2020-08-27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7E83-7C3F-4A1F-8792-423197541A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9427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5CE2-4AB2-4A3F-8E02-41AF3AD0D63D}" type="datetimeFigureOut">
              <a:rPr lang="pl-PL" smtClean="0"/>
              <a:pPr/>
              <a:t>2020-08-27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7E83-7C3F-4A1F-8792-423197541A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2547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5CE2-4AB2-4A3F-8E02-41AF3AD0D63D}" type="datetimeFigureOut">
              <a:rPr lang="pl-PL" smtClean="0"/>
              <a:pPr/>
              <a:t>2020-08-27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7E83-7C3F-4A1F-8792-423197541A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87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5CE2-4AB2-4A3F-8E02-41AF3AD0D63D}" type="datetimeFigureOut">
              <a:rPr lang="pl-PL" smtClean="0"/>
              <a:pPr/>
              <a:t>2020-08-27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7E83-7C3F-4A1F-8792-423197541A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7349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5CE2-4AB2-4A3F-8E02-41AF3AD0D63D}" type="datetimeFigureOut">
              <a:rPr lang="pl-PL" smtClean="0"/>
              <a:pPr/>
              <a:t>2020-08-27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7E83-7C3F-4A1F-8792-423197541A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4904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5CE2-4AB2-4A3F-8E02-41AF3AD0D63D}" type="datetimeFigureOut">
              <a:rPr lang="pl-PL" smtClean="0"/>
              <a:pPr/>
              <a:t>2020-08-27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7E83-7C3F-4A1F-8792-423197541A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358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5CE2-4AB2-4A3F-8E02-41AF3AD0D63D}" type="datetimeFigureOut">
              <a:rPr lang="pl-PL" smtClean="0"/>
              <a:pPr/>
              <a:t>2020-08-27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7E83-7C3F-4A1F-8792-423197541A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9884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45CE2-4AB2-4A3F-8E02-41AF3AD0D63D}" type="datetimeFigureOut">
              <a:rPr lang="pl-PL" smtClean="0"/>
              <a:pPr/>
              <a:t>2020-08-27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B7E83-7C3F-4A1F-8792-423197541A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v.pl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01142" y="365125"/>
            <a:ext cx="7124007" cy="13255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1999" cy="685799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06286" y="1575707"/>
            <a:ext cx="6662057" cy="336266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0" lvl="0" indent="0" algn="ctr">
              <a:buNone/>
            </a:pP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</a:t>
            </a:r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zkoły i </a:t>
            </a: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placówki </a:t>
            </a:r>
            <a:b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 dobie epidemii </a:t>
            </a:r>
          </a:p>
          <a:p>
            <a:pPr marL="0" lvl="0" indent="0" algn="ctr">
              <a:buNone/>
            </a:pPr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COVID-19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412" y="4073978"/>
            <a:ext cx="1782099" cy="172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43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7034" y="365125"/>
            <a:ext cx="10156766" cy="707025"/>
          </a:xfrm>
        </p:spPr>
        <p:txBody>
          <a:bodyPr>
            <a:noAutofit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Organizacja </a:t>
            </a:r>
            <a:r>
              <a:rPr lang="pl-PL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zajęć</a:t>
            </a:r>
            <a:endParaRPr lang="pl-P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2269375"/>
            <a:ext cx="10990811" cy="4031671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Przedmioty i sprzęty znajdujące się w sali, których nie można skutecznie umyć, uprać lub dezynfekować, należy usunąć lub uniemożliwić do nich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dostęp;</a:t>
            </a:r>
          </a:p>
          <a:p>
            <a:pPr algn="just">
              <a:buClr>
                <a:srgbClr val="FF0000"/>
              </a:buClr>
            </a:pP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Przybory edukacyjne wykorzystywane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podczas zajęć należy czyścić lub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dezynfekować;</a:t>
            </a:r>
          </a:p>
          <a:p>
            <a:pPr algn="just">
              <a:buClr>
                <a:srgbClr val="FF0000"/>
              </a:buClr>
            </a:pP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Uczeń posiada własne przybory i podręczniki, które w czasie zajęć mogą znajdować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się na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stoliku szkolnym ucznia, w tornistrze lub we własnej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szafce;</a:t>
            </a:r>
          </a:p>
          <a:p>
            <a:pPr algn="just">
              <a:buClr>
                <a:srgbClr val="FF0000"/>
              </a:buClr>
            </a:pP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Uczniowie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nie powinni wymieniać się przyborami szkolnymi między sobą.</a:t>
            </a:r>
          </a:p>
          <a:p>
            <a:pPr algn="just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4181" y="365125"/>
            <a:ext cx="2657994" cy="17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4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71846" y="340187"/>
            <a:ext cx="10106891" cy="599151"/>
          </a:xfrm>
        </p:spPr>
        <p:txBody>
          <a:bodyPr>
            <a:noAutofit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Przerwy w szkole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1519" y="1748116"/>
            <a:ext cx="11072553" cy="4877127"/>
          </a:xfrm>
        </p:spPr>
        <p:txBody>
          <a:bodyPr/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Zachowanie dystansu społecznego (1,5m), nie łączenie grup;</a:t>
            </a:r>
          </a:p>
          <a:p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Spędzanie przerw (w obrębie grupy/klasy, w sali, na boisku szkolnym - harmonogram wyjść);</a:t>
            </a:r>
          </a:p>
          <a:p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Zwiększenie częstotliwości mycia rąk oraz zapewnienie dezynfekcji rąk (plakaty, instrukcje </a:t>
            </a:r>
          </a:p>
          <a:p>
            <a:pPr marL="0" indent="0">
              <a:buNone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w sanitariatach, przy płynach do dezynfekcji rąk);</a:t>
            </a:r>
          </a:p>
          <a:p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Nauczyciel w klasach I-III organizuje przerwy dla swoich uczniów w interwałach adekwatnych do potrzeb, jednak nie rzadziej niż co 45 min. 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7447" y="5124249"/>
            <a:ext cx="3821083" cy="16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1725" y="273494"/>
            <a:ext cx="10032076" cy="965102"/>
          </a:xfrm>
        </p:spPr>
        <p:txBody>
          <a:bodyPr>
            <a:normAutofit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Zajęcia w-f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822" y="1787236"/>
            <a:ext cx="11571316" cy="4879571"/>
          </a:xfrm>
        </p:spPr>
        <p:txBody>
          <a:bodyPr>
            <a:normAutofit/>
          </a:bodyPr>
          <a:lstStyle/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Zajęcia wychowania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fizycznego i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sportowe,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 których nie można zachować dystansu, należy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ograniczyć (ćwiczenia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 gry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kontaktowe);</a:t>
            </a:r>
          </a:p>
          <a:p>
            <a:pPr marL="0" indent="0" algn="just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Używany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sprzęt sportowy oraz podłoga s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ali gimnastycznej powinny być myte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detergentem lub zdezynfekowane po każdym dniu zajęć, a w miarę możliwości po każdych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zajęciach;</a:t>
            </a:r>
          </a:p>
          <a:p>
            <a:pPr algn="just"/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ietrzyć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sale, części wspólne (korytarze) co najmniej raz na godzinę, w czasie przerwy, a w razie potrzeby także w czasie zajęć;</a:t>
            </a:r>
          </a:p>
          <a:p>
            <a:pPr algn="just"/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Wietrzyć, czyścić i dezynfekować szatnie po każdej grupie;</a:t>
            </a:r>
          </a:p>
          <a:p>
            <a:pPr algn="just"/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Zaleca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się korzystanie przez uczniów z boiska szkolnego oraz pobyt na świeżym powietrzu na terenie szkoły, w tym w czasie przerw.</a:t>
            </a:r>
          </a:p>
          <a:p>
            <a:pPr algn="just"/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9120" y="273494"/>
            <a:ext cx="2191789" cy="14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6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38596" y="372977"/>
            <a:ext cx="10090265" cy="782491"/>
          </a:xfrm>
        </p:spPr>
        <p:txBody>
          <a:bodyPr>
            <a:noAutofit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Zajęcia świetlicowe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8836" y="2252748"/>
            <a:ext cx="11296996" cy="4349757"/>
          </a:xfrm>
        </p:spPr>
        <p:txBody>
          <a:bodyPr>
            <a:normAutofit/>
          </a:bodyPr>
          <a:lstStyle/>
          <a:p>
            <a:pPr algn="just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Zajęcia świetlicowe odbywają się w świetlicy szkolnej, a razie potrzeby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innych salach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dydaktycznych;</a:t>
            </a:r>
          </a:p>
          <a:p>
            <a:pPr algn="just"/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Mycie rąk i zapewnienie dezynfekcji rąk przed wejściem na świetlicę;</a:t>
            </a:r>
          </a:p>
          <a:p>
            <a:pPr marL="0" indent="0" algn="just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Należy ustalić i upowszechnić zasady realizacji zajęć pozalekcyjnych organizowanych w szkole uwzględniających odpowiednio zasady dotyczące organizacji zajęć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lekcyjnych;</a:t>
            </a:r>
          </a:p>
          <a:p>
            <a:pPr marL="0" indent="0" algn="just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Sprzątanie i wietrzenie świetlicy (nie rzadziej niż co 1 godzinę);</a:t>
            </a:r>
          </a:p>
          <a:p>
            <a:pPr marL="0" indent="0" algn="just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Zachowanie dystansu społecznego - indywidualne zajęcia (odrabianie lekcji itp.);</a:t>
            </a:r>
          </a:p>
          <a:p>
            <a:pPr marL="0" indent="0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5622" y="187728"/>
            <a:ext cx="2926080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0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5346" y="365125"/>
            <a:ext cx="10148454" cy="615777"/>
          </a:xfrm>
        </p:spPr>
        <p:txBody>
          <a:bodyPr>
            <a:noAutofit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iblioteka / Czytelnia</a:t>
            </a:r>
            <a:endParaRPr lang="pl-P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894" y="1645920"/>
            <a:ext cx="11321935" cy="5037513"/>
          </a:xfrm>
        </p:spPr>
        <p:txBody>
          <a:bodyPr>
            <a:normAutofit/>
          </a:bodyPr>
          <a:lstStyle/>
          <a:p>
            <a:pPr algn="just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Należy ustalić i upowszechnić zasady korzystania z biblioteki szkolnej oraz godziny jej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pracy;</a:t>
            </a:r>
          </a:p>
          <a:p>
            <a:pPr marL="0" indent="0" algn="just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Ograniczyć liczbę osób korzystających jednocześnie z czytelni i biblioteki; </a:t>
            </a:r>
          </a:p>
          <a:p>
            <a:pPr marL="0" indent="0" algn="just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Zachować dystans pomiędzy korzystającymi;</a:t>
            </a:r>
          </a:p>
          <a:p>
            <a:pPr marL="0" indent="0" algn="just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Uwzględnić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okres 2 dni kwarantanny dla książek i innych materiałów przechowywanych </a:t>
            </a: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w bibliotekach;</a:t>
            </a:r>
          </a:p>
          <a:p>
            <a:pPr marL="0" indent="0" algn="just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Wprowadzić zasadę mycia i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dezynfekcji rąk przed wejściem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biblioteki/czytelni;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2902" y="365125"/>
            <a:ext cx="1639425" cy="109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0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1971" y="365126"/>
            <a:ext cx="10131829" cy="516024"/>
          </a:xfrm>
        </p:spPr>
        <p:txBody>
          <a:bodyPr>
            <a:noAutofit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  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Gastronomia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8515" y="1670858"/>
            <a:ext cx="11346873" cy="479717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Wielorazowe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naczynia i sztućce należy myć w zmywarce z dodatkiem detergentu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w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temperaturze min. 60°C lub je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wyparzać;</a:t>
            </a:r>
          </a:p>
          <a:p>
            <a:pPr marL="0" indent="0" algn="just">
              <a:buNone/>
            </a:pP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Jeżeli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szkoła nie posiada zmywarki, wielorazowe naczynia i sztućce należy umyć w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gorącej</a:t>
            </a:r>
          </a:p>
          <a:p>
            <a:pPr marL="0" indent="0" algn="just">
              <a:buNone/>
            </a:pP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wodzie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 dodatkiem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detergentu i wyparzyć; Sztućce wydaje personel;</a:t>
            </a:r>
          </a:p>
          <a:p>
            <a:pPr marL="0" indent="0" algn="just">
              <a:buNone/>
            </a:pPr>
            <a:endParaRPr lang="pl-PL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Ograniczyć kontakt personelu kuchennego z uczniami;</a:t>
            </a:r>
          </a:p>
          <a:p>
            <a:pPr algn="just"/>
            <a:endParaRPr lang="pl-P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Zachować dystans między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pracownikami w kuchni (1,5m lub  środki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ochrony indywidualnej);</a:t>
            </a:r>
            <a:endParaRPr lang="pl-PL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 samoobsługi, serwetników, przyborników (cukier), wazoników;</a:t>
            </a:r>
          </a:p>
          <a:p>
            <a:pPr marL="0" indent="0" algn="just">
              <a:buNone/>
            </a:pPr>
            <a:endParaRPr lang="pl-PL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Stosowane sztućce i pojemniki jednorazowe należy odpowiednio segregować-wystawić pojemniki/kosze do segregacji;</a:t>
            </a:r>
          </a:p>
          <a:p>
            <a:pPr marL="0" indent="0" algn="just">
              <a:buNone/>
            </a:pP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l-PL" dirty="0"/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1199" y="176430"/>
            <a:ext cx="2731608" cy="14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2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65006" y="365125"/>
            <a:ext cx="9888794" cy="482773"/>
          </a:xfrm>
        </p:spPr>
        <p:txBody>
          <a:bodyPr>
            <a:normAutofit fontScale="90000"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 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Gastronomia</a:t>
            </a:r>
            <a:endParaRPr lang="pl-P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14895" y="1920239"/>
            <a:ext cx="11147367" cy="474656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Korzystanie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 posiłków powinno odbywać się w miejscach do tego przeznaczonych zapewniających prawidłowe warunki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sanitarno-higieniczne;</a:t>
            </a:r>
          </a:p>
          <a:p>
            <a:pPr marL="0" indent="0">
              <a:buClr>
                <a:srgbClr val="FF0000"/>
              </a:buClr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Zmianowe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wydawanie posiłków lub w miarę możliwości - spożywanie ich przy stolikach 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                  z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rówieśnikami z danej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klasy;</a:t>
            </a:r>
          </a:p>
          <a:p>
            <a:pPr algn="just">
              <a:buClr>
                <a:srgbClr val="FF0000"/>
              </a:buClr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Przy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zmianowym wydawaniu posiłków konieczne jest czyszczenie blatów stołów i poręczy krzeseł 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po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każdej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grupie;</a:t>
            </a:r>
          </a:p>
          <a:p>
            <a:pPr>
              <a:buClr>
                <a:srgbClr val="FF0000"/>
              </a:buClr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przypadku braku innych możliwości organizacyjnych dopuszcza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się spożywanie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posiłków przez dzieci w salach lekcyjnych z zachowaniem zasad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bezpiecznego i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higienicznego spożycia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posiłku;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399" y="247658"/>
            <a:ext cx="2731245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6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8474" y="299257"/>
            <a:ext cx="10065326" cy="631767"/>
          </a:xfrm>
        </p:spPr>
        <p:txBody>
          <a:bodyPr>
            <a:normAutofit fontScale="90000"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 </a:t>
            </a:r>
            <a:r>
              <a:rPr lang="pl-PL" sz="2800" b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Sanitariaty/toalety</a:t>
            </a:r>
            <a:endParaRPr lang="pl-P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2953" y="3257767"/>
            <a:ext cx="2326168" cy="335916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7899" y="1446415"/>
            <a:ext cx="11022676" cy="1886989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Częste mycie rąk przy użyciu mydła i wody oraz dezynfekcja rąk;</a:t>
            </a:r>
          </a:p>
          <a:p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Wywiesić plakaty mycia i dezynfekcji rąk;</a:t>
            </a:r>
          </a:p>
          <a:p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Wprowadzić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onitoring czystości pomieszczeń higieniczno-sanitarnych;</a:t>
            </a:r>
          </a:p>
          <a:p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Zwiększyć częstotliwość mycia i dezynfekcji pomieszczeń i urządzeń.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164" y="3294317"/>
            <a:ext cx="2485844" cy="3322614"/>
          </a:xfrm>
          <a:prstGeom prst="rect">
            <a:avLst/>
          </a:prstGeom>
        </p:spPr>
      </p:pic>
      <p:pic>
        <p:nvPicPr>
          <p:cNvPr id="7" name="Picture 10" descr="logo P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27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02" y="440575"/>
            <a:ext cx="9915698" cy="789709"/>
          </a:xfrm>
        </p:spPr>
        <p:txBody>
          <a:bodyPr>
            <a:noAutofit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Szatnie</a:t>
            </a:r>
            <a:endParaRPr lang="pl-P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485505"/>
            <a:ext cx="10515600" cy="389867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Wprowadzić bezpieczne zasady korzystania z szatni i ich nadzór;</a:t>
            </a:r>
          </a:p>
          <a:p>
            <a:pPr>
              <a:buClr>
                <a:srgbClr val="FF0000"/>
              </a:buClr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Podczas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ustalania bezpiecznych zasad korzystania z szatni, jeżeli jest taka możliwość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należy udostępnić uczniom co drugi boks lub wprowadzić różne godziny przychodzenia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uczniów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do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szkoły;</a:t>
            </a:r>
          </a:p>
          <a:p>
            <a:pPr>
              <a:buClr>
                <a:srgbClr val="FF0000"/>
              </a:buClr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mieścić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środek do dezynfekcji rąk przy wejściu do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szatni;</a:t>
            </a:r>
          </a:p>
          <a:p>
            <a:pPr marL="0" indent="0">
              <a:buClr>
                <a:srgbClr val="FF0000"/>
              </a:buClr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Wzmóc nadzór nad korzystaniem z szatni przez uczniów i ograniczyć do minimum pobyt uczniów w szatni;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206" y="349135"/>
            <a:ext cx="3211458" cy="21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8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1972" y="365125"/>
            <a:ext cx="10131828" cy="549275"/>
          </a:xfrm>
        </p:spPr>
        <p:txBody>
          <a:bodyPr>
            <a:normAutofit fontScale="90000"/>
          </a:bodyPr>
          <a:lstStyle/>
          <a:p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</a:t>
            </a:r>
            <a:b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Pomieszczenie do izolacji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25624"/>
            <a:ext cx="10899371" cy="475805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Obowiązkowo wyznaczyć w szkole pomieszczenie do izolowania osoby z objawami chorobowymi;</a:t>
            </a:r>
          </a:p>
          <a:p>
            <a:pPr marL="0" indent="0">
              <a:buNone/>
            </a:pP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Zapewnić tej osobie dostęp do sanitariatów w pomieszczeniu do izolacji lub w jego sąsiedztwie - (wymioty, biegunka u dzieci);</a:t>
            </a:r>
          </a:p>
          <a:p>
            <a:pPr marL="0" indent="0">
              <a:buNone/>
            </a:pP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Wyznaczyć osobę do opieki nad dzieckiem;</a:t>
            </a:r>
          </a:p>
          <a:p>
            <a:pPr marL="0" indent="0">
              <a:buNone/>
            </a:pP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Wyposażyć izolatkę w termometr;</a:t>
            </a:r>
          </a:p>
          <a:p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222" y="3926857"/>
            <a:ext cx="3480262" cy="24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88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72354" y="1181650"/>
            <a:ext cx="533848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Przepisy:</a:t>
            </a:r>
            <a:endParaRPr lang="pl-PL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b="1" dirty="0" smtClean="0"/>
              <a:t>rozporządzenie </a:t>
            </a:r>
            <a:r>
              <a:rPr lang="pl-PL" sz="1200" b="1" dirty="0"/>
              <a:t>Ministra Edukacji Narodowej z dnia 20.03.2020 r. </a:t>
            </a:r>
            <a:r>
              <a:rPr lang="pl-PL" sz="1200" b="1" i="1" dirty="0"/>
              <a:t>w sprawie szczególnych rozwiązań w okresie czasowego ograniczenia funkcjonowania jednostek systemu oświaty </a:t>
            </a:r>
            <a:r>
              <a:rPr lang="pl-PL" sz="1200" b="1" i="1" dirty="0" smtClean="0"/>
              <a:t>w </a:t>
            </a:r>
            <a:r>
              <a:rPr lang="pl-PL" sz="1200" b="1" i="1" dirty="0"/>
              <a:t>związku z zapobieganiem, przeciwdziałaniem i zwalczaniem COVID-19 </a:t>
            </a:r>
            <a:r>
              <a:rPr lang="pl-PL" sz="1200" b="1" dirty="0"/>
              <a:t>(Dz.U.poz.493, z </a:t>
            </a:r>
            <a:r>
              <a:rPr lang="pl-PL" sz="1200" b="1" dirty="0" err="1"/>
              <a:t>późn</a:t>
            </a:r>
            <a:r>
              <a:rPr lang="pl-PL" sz="1200" b="1" dirty="0"/>
              <a:t>. zm.) – </a:t>
            </a:r>
            <a:r>
              <a:rPr lang="pl-PL" sz="1200" b="1" dirty="0" err="1"/>
              <a:t>ost</a:t>
            </a:r>
            <a:r>
              <a:rPr lang="pl-PL" sz="1200" b="1" dirty="0"/>
              <a:t>. zmiana z dnia 12.08.2020 r. (Dz.U. poz.1394);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b="1" dirty="0"/>
              <a:t>rozporządzenie Rady Ministrów z dnia 7 sierpnia 2020 r. </a:t>
            </a:r>
            <a:r>
              <a:rPr lang="pl-PL" sz="1200" b="1" i="1" dirty="0"/>
              <a:t>w sprawie ustanowienia określonych ograniczeń, nakazów i zakazów w związku z wystąpieniem stanu epidemii</a:t>
            </a:r>
            <a:r>
              <a:rPr lang="pl-PL" sz="1200" b="1" dirty="0"/>
              <a:t> (</a:t>
            </a:r>
            <a:r>
              <a:rPr lang="pl-PL" sz="1200" b="1" dirty="0" err="1"/>
              <a:t>Dz.U.poz</a:t>
            </a:r>
            <a:r>
              <a:rPr lang="pl-PL" sz="1200" b="1" dirty="0"/>
              <a:t>. 1356) – </a:t>
            </a:r>
            <a:r>
              <a:rPr lang="pl-PL" sz="1200" b="1" dirty="0" err="1"/>
              <a:t>ost</a:t>
            </a:r>
            <a:r>
              <a:rPr lang="pl-PL" sz="1200" b="1" dirty="0"/>
              <a:t>. zmiana z dnia 13.08.2020 r. (Dz.U. poz. 1393);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b="1" dirty="0"/>
              <a:t>rozporządzenie Ministra Edukacji Narodowej i Sportu z dnia 31 grudnia 2002 r. </a:t>
            </a:r>
            <a:r>
              <a:rPr lang="pl-PL" sz="1200" b="1" i="1" dirty="0"/>
              <a:t>w sprawie bezpieczeństwa i higieny w publicznych i niepublicznych szkołach i placówkach </a:t>
            </a:r>
            <a:r>
              <a:rPr lang="pl-PL" sz="1200" b="1" dirty="0"/>
              <a:t>(</a:t>
            </a:r>
            <a:r>
              <a:rPr lang="pl-PL" sz="1200" b="1" dirty="0" err="1"/>
              <a:t>t.j</a:t>
            </a:r>
            <a:r>
              <a:rPr lang="pl-PL" sz="1200" b="1" dirty="0"/>
              <a:t>. Dz.U.2020, poz. 1166);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b="1" dirty="0"/>
              <a:t>rozporządzenie Ministra Edukacji Narodowej i Sportu z dnia 12 sierpnia 2020 r. </a:t>
            </a:r>
            <a:r>
              <a:rPr lang="pl-PL" sz="1200" b="1" i="1" dirty="0"/>
              <a:t>zmieniające rozporządzenie w sprawie bezpieczeństwa i higieny w publicznych i niepublicznych szkołach </a:t>
            </a:r>
            <a:r>
              <a:rPr lang="pl-PL" sz="1200" b="1" i="1" dirty="0" smtClean="0"/>
              <a:t>i </a:t>
            </a:r>
            <a:r>
              <a:rPr lang="pl-PL" sz="1200" b="1" i="1" dirty="0"/>
              <a:t>placówkach</a:t>
            </a:r>
            <a:r>
              <a:rPr lang="pl-PL" sz="1200" b="1" dirty="0"/>
              <a:t> (Dz.U.2020, poz. 1386</a:t>
            </a:r>
            <a:r>
              <a:rPr lang="pl-PL" sz="1200" b="1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b="1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6176218" y="1246908"/>
            <a:ext cx="34436" cy="5461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642840" y="1172686"/>
            <a:ext cx="522194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 GIS, MEN, MZ : </a:t>
            </a:r>
            <a:endParaRPr lang="pl-PL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b="1" dirty="0" smtClean="0"/>
              <a:t>„Publiczne </a:t>
            </a:r>
            <a:r>
              <a:rPr lang="pl-PL" sz="1200" b="1" dirty="0"/>
              <a:t>i niepubliczne </a:t>
            </a:r>
            <a:r>
              <a:rPr lang="pl-PL" sz="1200" b="1" dirty="0" smtClean="0"/>
              <a:t>szkoły </a:t>
            </a:r>
            <a:r>
              <a:rPr lang="pl-PL" sz="1200" b="1" dirty="0"/>
              <a:t>i placówki </a:t>
            </a:r>
            <a:br>
              <a:rPr lang="pl-PL" sz="1200" b="1" dirty="0"/>
            </a:br>
            <a:r>
              <a:rPr lang="pl-PL" sz="1200" b="1" dirty="0"/>
              <a:t>od 1 września 2020 r</a:t>
            </a:r>
            <a:r>
              <a:rPr lang="pl-PL" sz="1200" b="1" dirty="0" smtClean="0"/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b="1" dirty="0" smtClean="0"/>
              <a:t>dostępne </a:t>
            </a:r>
            <a:r>
              <a:rPr lang="pl-PL" sz="1200" b="1" dirty="0"/>
              <a:t>na stronach internetowych: </a:t>
            </a:r>
            <a:r>
              <a:rPr lang="pl-PL" sz="1200" b="1" dirty="0" smtClean="0">
                <a:hlinkClick r:id="rId2"/>
              </a:rPr>
              <a:t>www.gov.pl</a:t>
            </a:r>
            <a:endParaRPr lang="pl-PL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b="1" dirty="0" smtClean="0"/>
              <a:t>wytyczne </a:t>
            </a:r>
            <a:r>
              <a:rPr lang="pl-PL" sz="1200" b="1" dirty="0"/>
              <a:t>dot. m.in. Biblioteki, gastronomii, edukacji; przedszkoli itp.</a:t>
            </a:r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 rotWithShape="1">
          <a:blip r:embed="rId3"/>
          <a:srcRect t="3687" r="-261" b="7733"/>
          <a:stretch/>
        </p:blipFill>
        <p:spPr>
          <a:xfrm>
            <a:off x="6820868" y="3576918"/>
            <a:ext cx="5073184" cy="2456489"/>
          </a:xfrm>
          <a:prstGeom prst="rect">
            <a:avLst/>
          </a:prstGeom>
        </p:spPr>
      </p:pic>
      <p:pic>
        <p:nvPicPr>
          <p:cNvPr id="8" name="Picture 10" descr="logo P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ytuł 4"/>
          <p:cNvSpPr txBox="1">
            <a:spLocks/>
          </p:cNvSpPr>
          <p:nvPr/>
        </p:nvSpPr>
        <p:spPr>
          <a:xfrm>
            <a:off x="1486989" y="338960"/>
            <a:ext cx="9915698" cy="4655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Szkoły i placówki od 1 września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225" y="4588323"/>
            <a:ext cx="2004753" cy="20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6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6829" y="2036618"/>
            <a:ext cx="11197244" cy="4680066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0000"/>
              </a:buClr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Jeżeli pracownik szkoły zaobserwuje u ucznia niepokojące objawy (infekcja dróg oddechowych, gorączka, kaszel) należy odizolować ucznia w odrębnym pomieszczeniu lub wyznaczonym miejscu, zapewniając min. 2 m odległości od innych osób i niezwłocznie powiadomić rodziców/opiekunów o konieczności odebrania ucznia (rekomendowany własny środek transportu).</a:t>
            </a:r>
          </a:p>
          <a:p>
            <a:pPr>
              <a:buClr>
                <a:srgbClr val="FF0000"/>
              </a:buClr>
            </a:pP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Ustalić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listy osób przebywających w tym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samym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czasie w części/częściach podmiotu,  w których przebywała osoba podejrzana o zakażenie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zalecenie stosowania się do wytycznych Głównego Inspektora Sanitarnego dostępnych na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stronie </a:t>
            </a:r>
            <a:r>
              <a:rPr lang="pl-PL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https</a:t>
            </a:r>
            <a:r>
              <a:rPr lang="pl-PL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://www.gov.pl/web/koronawirus/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oraz </a:t>
            </a:r>
            <a:r>
              <a:rPr lang="pl-PL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https://gis.gov.pl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/ odnoszących się do osób, które miały kontakt z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zakażonym</a:t>
            </a:r>
          </a:p>
          <a:p>
            <a:pPr algn="just">
              <a:buClr>
                <a:srgbClr val="FF0000"/>
              </a:buClr>
            </a:pP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Zawsze w przypadku wątpliwości należy zwrócić się do właściwej powiatowej stacji sanitarno-epidemiologicznej, aby odbyć konsultację lub uzyskać </a:t>
            </a:r>
            <a:r>
              <a:rPr lang="pl-PL" sz="2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poradę.</a:t>
            </a: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46" y="22181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768138" y="365125"/>
            <a:ext cx="5860473" cy="815282"/>
          </a:xfrm>
        </p:spPr>
        <p:txBody>
          <a:bodyPr>
            <a:noAutofit/>
          </a:bodyPr>
          <a:lstStyle/>
          <a:p>
            <a:pPr algn="ctr"/>
            <a:r>
              <a:rPr lang="pl-PL" sz="24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PODEJRZENIE ZACHOROWANIA </a:t>
            </a:r>
            <a:br>
              <a:rPr lang="pl-PL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 UCZNIA SZKOŁY/INTERNATU/BURSY:</a:t>
            </a:r>
            <a:endParaRPr lang="pl-PL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550" y="327717"/>
            <a:ext cx="142658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4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9418" y="663026"/>
            <a:ext cx="10612582" cy="517381"/>
          </a:xfrm>
        </p:spPr>
        <p:txBody>
          <a:bodyPr>
            <a:noAutofit/>
          </a:bodyPr>
          <a:lstStyle/>
          <a:p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ZAKAŻENIA  </a:t>
            </a:r>
            <a:r>
              <a:rPr lang="pl-P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U PRACOWNIKÓW SZKOŁY/INTERNATU/BURSY</a:t>
            </a:r>
            <a:r>
              <a:rPr lang="pl-PL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447" y="1515716"/>
            <a:ext cx="11287706" cy="5275782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Pracownicy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szkoły/bursy/internatu powinni zostać poinstruowani, że w przypadku wystąpienia niepokojących objawów choroby zakaźnej powinni pozostać w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domu i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skontaktować się telefonicznie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z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lekarzem podstawowej opieki zdrowotnej, aby uzyskać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teleporadę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medyczną, w razie pogarszania się stanu zdrowia zadzwonić pod nr 999 lub 112 i poinformować, że mogą być zakażeni 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koronawirusem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przypadku wystąpienia u pracownika będącego na stanowisku pracy niepokojących objawów infekcji dróg oddechowych powinien on skontaktować się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telefonicznie z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lekarzem podstawowej opieki zdrowotnej, aby uzyskać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teleporadę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medyczną;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Obszar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w którym poruszał się i przebywał pracownik z infekcją dróg oddechowych, bezzwłocznie należy poddać gruntownemu sprzątaniu, zgodnie z funkcjonującymi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podmiocie procedurami oraz zdezynfekować powierzchnie dotykowe (klamki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poręcze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uchwyty itp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.) oraz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zastosować się do indywidualnych zaleceń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wydanych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przez organy Państwowej Inspekcji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Sanitarnej;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przypadku potwierdzonego zakażenia SARS-CoV-2 na terenie szkoły należy  stosować się do zaleceń państwowego powiatowego inspektora sanitarnego.</a:t>
            </a:r>
          </a:p>
          <a:p>
            <a:pPr marL="0" lvl="0" indent="0">
              <a:buClr>
                <a:srgbClr val="FF0000"/>
              </a:buClr>
              <a:buNone/>
            </a:pPr>
            <a:endParaRPr lang="pl-PL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786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44" y="327717"/>
            <a:ext cx="1629294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4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884516" y="663026"/>
            <a:ext cx="8469284" cy="475818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Nauczanie w szkole - warianty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39834" y="1911927"/>
            <a:ext cx="11163992" cy="447224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pl-PL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Pozytywna opinia Państwowego Powiatowego Inspektora Sanitarnego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będzie kluczowa dla dyrektora szkoły lub placówki i organu prowadzącego w przejściu na system kształcenia „mieszany” lub „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zdalny”;</a:t>
            </a:r>
          </a:p>
          <a:p>
            <a:pPr>
              <a:buClr>
                <a:srgbClr val="FF0000"/>
              </a:buClr>
            </a:pP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Należy pamiętać, iż z zasady zajęcia odbywać się mają stacjonarnie, a ewentualne przejście na system kształcenia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mieszany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„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mieszany” lub „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zdalny” nie powinien być dłuższy niż 14 dni – tyle co trwa okres kwarantanny.</a:t>
            </a:r>
          </a:p>
          <a:p>
            <a:pPr>
              <a:buClr>
                <a:srgbClr val="FF0000"/>
              </a:buClr>
            </a:pP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Decyzje w zakresie trybu kształcenia, jak </a:t>
            </a: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również </a:t>
            </a:r>
            <a:r>
              <a:rPr lang="pl-PL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WYTYCZNE GIS, MZ I MEN dla publicznych i </a:t>
            </a:r>
            <a:r>
              <a:rPr lang="pl-PL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niepublicznych szkół </a:t>
            </a:r>
            <a:r>
              <a:rPr lang="pl-PL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 placówek od 1 września 2020 </a:t>
            </a:r>
            <a:r>
              <a:rPr lang="pl-PL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r. </a:t>
            </a:r>
            <a:r>
              <a:rPr lang="pl-PL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mogą zostać zmienione w oparciu o ogólnopolską i lokalną sytuację epidemiologiczną. </a:t>
            </a: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44" y="327717"/>
            <a:ext cx="1629294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8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98022" y="1529542"/>
            <a:ext cx="11230494" cy="5228704"/>
          </a:xfrm>
        </p:spPr>
        <p:txBody>
          <a:bodyPr>
            <a:normAutofit fontScale="85000" lnSpcReduction="20000"/>
          </a:bodyPr>
          <a:lstStyle/>
          <a:p>
            <a:pPr marL="285750" indent="-285750" algn="just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rozporządzeniu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Ministra Edukacji Narodowej i Sportu z dnia 31 grudnia 2002 r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sprawie bezpieczeństwa i higieny w 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publicznych i 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niepublicznych 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szkołach i 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placówkach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t.j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Dz.U.2020, poz.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1386) w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18 ust.2a. </a:t>
            </a:r>
          </a:p>
          <a:p>
            <a:pPr marL="0" indent="0" algn="just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marL="0" indent="0" algn="just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Dyrektor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za zgodą organu prowadzącego i po uzyskaniu pozytywnej opinii właściwego państwowego powiatowego inspektora sanitarnego, może zawiesić zajęcia na czas oznaczony, jeżeli ze względu na aktualną sytuację epidemiologiczną może być zagrożone zdrowie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uczniów;</a:t>
            </a:r>
          </a:p>
          <a:p>
            <a:pPr marL="0" indent="0">
              <a:buNone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285750" indent="-285750" algn="just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Zawieszenie zajęć, o którym mowa w ust. 2a, może dotyczyć w szczególności:</a:t>
            </a:r>
          </a:p>
          <a:p>
            <a:pPr marL="0" indent="0" algn="just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grupy, </a:t>
            </a:r>
          </a:p>
          <a:p>
            <a:pPr marL="0" indent="0" algn="just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grupy wychowawczej, </a:t>
            </a:r>
          </a:p>
          <a:p>
            <a:pPr marL="0" indent="0" algn="just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oddziału, </a:t>
            </a:r>
          </a:p>
          <a:p>
            <a:pPr marL="0" indent="0" algn="just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klasy, </a:t>
            </a:r>
          </a:p>
          <a:p>
            <a:pPr marL="0" indent="0" algn="just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etapu edukacyjnego lub całej szkoły lub placówki, </a:t>
            </a:r>
          </a:p>
          <a:p>
            <a:pPr marL="0" indent="0" algn="just"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 zakresie wszystkich lub poszczególnych zajęć -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(§ 18 ust.2c)</a:t>
            </a:r>
          </a:p>
          <a:p>
            <a:pPr marL="285750" indent="-285750"/>
            <a:endParaRPr lang="pl-PL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pl-PL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pl-PL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pl-PL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pl-PL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280162" y="260621"/>
            <a:ext cx="2534194" cy="524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Przepisy </a:t>
            </a:r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048297" y="382385"/>
            <a:ext cx="7240387" cy="465513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Opinia </a:t>
            </a:r>
            <a:r>
              <a:rPr lang="pl-PL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PPIS</a:t>
            </a:r>
            <a:endParaRPr lang="pl-PL" sz="3100" dirty="0"/>
          </a:p>
        </p:txBody>
      </p:sp>
    </p:spTree>
    <p:extLst>
      <p:ext uri="{BB962C8B-B14F-4D97-AF65-F5344CB8AC3E}">
        <p14:creationId xmlns:p14="http://schemas.microsoft.com/office/powerpoint/2010/main" xmlns="" val="36895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4851" y="324196"/>
            <a:ext cx="9925396" cy="606829"/>
          </a:xfrm>
        </p:spPr>
        <p:txBody>
          <a:bodyPr>
            <a:normAutofit fontScale="90000"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Przepisy 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b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pl-PL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Opinia </a:t>
            </a:r>
            <a:r>
              <a:rPr lang="pl-PL" sz="3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PPIS</a:t>
            </a: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8393" y="1679171"/>
            <a:ext cx="11155680" cy="4896195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Opinia właściwego Państwowego Powiatowego Inspektora Sanitarnego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może być wydana: </a:t>
            </a:r>
          </a:p>
          <a:p>
            <a:pPr marL="0" indent="0">
              <a:buClr>
                <a:srgbClr val="FF0000"/>
              </a:buClr>
              <a:buNone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Tx/>
              <a:buChar char="-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pisemnie lub;</a:t>
            </a:r>
          </a:p>
          <a:p>
            <a:pPr marL="0" indent="0">
              <a:buClr>
                <a:srgbClr val="FF0000"/>
              </a:buClr>
              <a:buNone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Tx/>
              <a:buChar char="-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ustnie, telefonicznie, za pomocą środków komunikacji elektronicznej,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lub za pomocą  innych środków  łączności;</a:t>
            </a:r>
          </a:p>
          <a:p>
            <a:pPr marL="0" indent="0">
              <a:buClr>
                <a:srgbClr val="FF0000"/>
              </a:buClr>
              <a:buNone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Wtedy musi być ona utrwalona w formie protokołu, notatki, adnotacji,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lub w inny sposób.</a:t>
            </a:r>
          </a:p>
          <a:p>
            <a:endParaRPr lang="pl-PL" dirty="0"/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50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92582" y="784958"/>
            <a:ext cx="8595360" cy="689328"/>
          </a:xfrm>
        </p:spPr>
        <p:txBody>
          <a:bodyPr>
            <a:normAutofit/>
          </a:bodyPr>
          <a:lstStyle/>
          <a:p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Wniosek dyrektora szkoły o opinię PPIS 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3085" y="2202872"/>
            <a:ext cx="11147366" cy="4380807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Należy ustalić okoliczności, które wskazują na zagrożenie uczniów (faktyczne, uzasadnione - np. konkretne zdarzenie);</a:t>
            </a:r>
          </a:p>
          <a:p>
            <a:pPr marL="0" indent="0" algn="just">
              <a:buNone/>
            </a:pP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Należy wskazać grupę uczniów lub klasę szkoły z uzasadnieniem;</a:t>
            </a:r>
          </a:p>
          <a:p>
            <a:pPr marL="0" indent="0">
              <a:buNone/>
            </a:pP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Należy wskazać czas zawieszenia zajęć w szkole;</a:t>
            </a:r>
            <a:endParaRPr lang="pl-PL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opinii należy uwzględnić sytuację epidemiologiczną stosując się do odpowiednich </a:t>
            </a:r>
            <a:r>
              <a:rPr lang="pl-PL" sz="2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wskaźników epidemiologicznych.</a:t>
            </a:r>
            <a:endParaRPr lang="pl-PL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uzyskaniu opinii PPIS i zgody organu prowadzącego Dyrektor szkoły wydaje Zarządzenie</a:t>
            </a: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280162" y="260621"/>
            <a:ext cx="2534194" cy="524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Przepisy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30093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263534" y="914400"/>
            <a:ext cx="10798233" cy="1005840"/>
          </a:xfrm>
        </p:spPr>
        <p:txBody>
          <a:bodyPr>
            <a:normAutofit/>
          </a:bodyPr>
          <a:lstStyle/>
          <a:p>
            <a:r>
              <a:rPr lang="pl-PL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Warianty </a:t>
            </a:r>
            <a:r>
              <a:rPr lang="pl-PL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funkcjonowania szkół i placówek w okresie pandemii </a:t>
            </a:r>
            <a:r>
              <a:rPr lang="pl-PL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w </a:t>
            </a:r>
            <a:r>
              <a:rPr lang="pl-PL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sytuacji wystąpienia zakażenia na danym </a:t>
            </a:r>
            <a:r>
              <a:rPr lang="pl-PL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terenie</a:t>
            </a:r>
            <a:endParaRPr lang="pl-PL" sz="2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931025" y="2510443"/>
            <a:ext cx="10773295" cy="4089861"/>
          </a:xfrm>
        </p:spPr>
        <p:txBody>
          <a:bodyPr>
            <a:normAutofit/>
          </a:bodyPr>
          <a:lstStyle/>
          <a:p>
            <a:pPr marL="180975" lvl="0" indent="-180975" algn="just">
              <a:buClr>
                <a:srgbClr val="FF0000"/>
              </a:buClr>
              <a:buNone/>
            </a:pPr>
            <a:endParaRPr lang="pl-PL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180975" lvl="0" indent="-180975" algn="just">
              <a:buClr>
                <a:srgbClr val="FF0000"/>
              </a:buClr>
              <a:buNone/>
            </a:pPr>
            <a:r>
              <a:rPr lang="pl-PL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Wariant </a:t>
            </a:r>
            <a:r>
              <a:rPr lang="pl-PL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 – tradycyjna forma </a:t>
            </a:r>
            <a:r>
              <a:rPr lang="pl-PL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kształcenia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szkole funkcjonuje tradycyjne kształcenie. Obowiązują wytyczne GIS/MZ i MEN dla szkół i placówek oświatowych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rgbClr val="FF0000"/>
              </a:buClr>
            </a:pP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przypadku wystąpienia zagrożenia epidemiologicznego dyrektor szkoły, po uzyskaniu pozytywnej opinii Państwowego Powiatowego Inspektora Sanitarnego i za zgodą organu prowadzącego, będzie mógł częściowo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lub w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całości zawiesić stacjonarną pracę szkół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i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placówek. Wówczas dopuszczalne będą dwa warianty kształcenia: B i C.</a:t>
            </a: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263534" y="274320"/>
            <a:ext cx="2302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9683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65006" y="365125"/>
            <a:ext cx="9888794" cy="1355520"/>
          </a:xfrm>
        </p:spPr>
        <p:txBody>
          <a:bodyPr>
            <a:normAutofit fontScale="90000"/>
          </a:bodyPr>
          <a:lstStyle/>
          <a:p>
            <a:r>
              <a:rPr lang="pl-PL" sz="5400" b="1" i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5400" b="1" i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036309" y="2211785"/>
            <a:ext cx="10680560" cy="4455021"/>
          </a:xfrm>
        </p:spPr>
        <p:txBody>
          <a:bodyPr>
            <a:normAutofit/>
          </a:bodyPr>
          <a:lstStyle/>
          <a:p>
            <a:pPr marL="0" lvl="0" indent="0">
              <a:buClr>
                <a:srgbClr val="FF0000"/>
              </a:buClr>
              <a:buNone/>
            </a:pP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180975" lvl="0" indent="-180975">
              <a:buClr>
                <a:srgbClr val="FF0000"/>
              </a:buClr>
              <a:buNone/>
            </a:pPr>
            <a:r>
              <a:rPr lang="pl-PL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Wariant B – mieszana forma kształcenia (hybrydowa</a:t>
            </a:r>
            <a:r>
              <a:rPr lang="pl-PL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  <a:p>
            <a:pPr marL="180975" lvl="0" indent="-180975">
              <a:buClr>
                <a:srgbClr val="FF0000"/>
              </a:buClr>
              <a:buNone/>
            </a:pPr>
            <a:endParaRPr lang="pl-PL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Dyrektor będzie mógł zawiesić zajęcia grupy, grupy wychowawczej, oddziału, klasy, etapu edukacyjnego lub całej szkoły lub placówki, w zakresie wszystkich lub poszczególnych zajęć i prowadzić kształcenie na odległość (zdalne). </a:t>
            </a: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Zależne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od sytuacji epidemicznej na danym terenie, w danej szkole czy placówce. Decyzję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podejmuje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dyrektor po uzyskaniu zgody organu prowadzącego i otrzymaniu pozytywnej opinii Państwowego Powiatowego Inspektora Sanitarnego.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263534" y="826790"/>
            <a:ext cx="10453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Warianty funkcjonowania szkół i placówek w okresie pandemii   w sytuacji wystąpienia zakażenia na danym terenie</a:t>
            </a:r>
          </a:p>
        </p:txBody>
      </p:sp>
      <p:sp>
        <p:nvSpPr>
          <p:cNvPr id="7" name="Prostokąt 6"/>
          <p:cNvSpPr/>
          <p:nvPr/>
        </p:nvSpPr>
        <p:spPr>
          <a:xfrm>
            <a:off x="1263534" y="274320"/>
            <a:ext cx="2302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0684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65005" y="365125"/>
            <a:ext cx="10413881" cy="1355520"/>
          </a:xfrm>
        </p:spPr>
        <p:txBody>
          <a:bodyPr>
            <a:normAutofit fontScale="90000"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7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Warianty </a:t>
            </a:r>
            <a:r>
              <a:rPr lang="pl-PL" sz="27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funkcjonowania szkół i placówek w okresie pandemii   </a:t>
            </a:r>
            <a:r>
              <a:rPr lang="pl-PL" sz="27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w </a:t>
            </a:r>
            <a:r>
              <a:rPr lang="pl-PL" sz="27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sytuacji wystąpienia zakażenia na danym terenie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947651" y="2468880"/>
            <a:ext cx="11039302" cy="4039493"/>
          </a:xfrm>
        </p:spPr>
        <p:txBody>
          <a:bodyPr>
            <a:noAutofit/>
          </a:bodyPr>
          <a:lstStyle/>
          <a:p>
            <a:pPr marL="180975" lvl="0" indent="-180975">
              <a:buClr>
                <a:srgbClr val="FF0000"/>
              </a:buClr>
              <a:buNone/>
            </a:pPr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Wariant </a:t>
            </a: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 – kształcenie zdalne</a:t>
            </a:r>
          </a:p>
          <a:p>
            <a:pPr marL="0" lvl="0" indent="0">
              <a:buClr>
                <a:srgbClr val="FF0000"/>
              </a:buClr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Dyrektor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szkoły, placówki podejmuje decyzję o zawieszeniu zajęć stacjonarnych na określony czas i wprowadzeniu w całej szkole kształcenia na odległość (edukacji zdalnej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);</a:t>
            </a:r>
          </a:p>
          <a:p>
            <a:pPr marL="0" indent="0">
              <a:buClr>
                <a:srgbClr val="FF0000"/>
              </a:buClr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Konieczna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będzie w tym przypadku zgoda organu prowadzącego i pozytywna opinia Państwowego Powiatowego Inspektora Sanitarnego. Minister Edukacji Narodowej nadal zachowuje uprawnienie do ograniczenia zajęć w szkołach na terenie kraju</a:t>
            </a:r>
            <a:r>
              <a:rPr lang="pl-PL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98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783772"/>
            <a:ext cx="9579428" cy="4629150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			</a:t>
            </a:r>
            <a:r>
              <a:rPr lang="pl-PL" sz="5400" b="1" dirty="0" smtClean="0"/>
              <a:t>Dziękuję za uwagę</a:t>
            </a:r>
            <a:endParaRPr lang="pl-PL" sz="5400" b="1" dirty="0"/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42" y="557891"/>
            <a:ext cx="1772979" cy="171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eska, Szkoła, Powrót Do Szkoły, Wstecz, Rok Szkol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471" y="3593343"/>
            <a:ext cx="4237265" cy="28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16379" y="5771855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Opracowano przede wszystkim na podstawie aktualnych przepisów prawa oraz wytycznych GIS, MEN i MZ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13140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7033" y="382385"/>
            <a:ext cx="10156767" cy="349134"/>
          </a:xfrm>
        </p:spPr>
        <p:txBody>
          <a:bodyPr>
            <a:normAutofit fontScale="90000"/>
          </a:bodyPr>
          <a:lstStyle/>
          <a:p>
            <a:r>
              <a:rPr lang="pl-PL" sz="31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</a:t>
            </a:r>
            <a:r>
              <a:rPr lang="pl-PL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br>
              <a:rPr lang="pl-PL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Zalecenia dla dyrektora</a:t>
            </a:r>
            <a:endParaRPr lang="pl-PL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1767" y="1438102"/>
            <a:ext cx="11338560" cy="541989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Opracowanie regulaminów/procedur funkcjonowania szkoły z uwzględnieniem specyfiki placówki </a:t>
            </a:r>
            <a:b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wytycznych:</a:t>
            </a:r>
          </a:p>
          <a:p>
            <a:pPr marL="0" indent="0" algn="ctr">
              <a:buNone/>
            </a:pPr>
            <a:endParaRPr lang="pl-PL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Ogólnego funkcjonowania szkoły: (np. zdrowy uczeń nie będący na kwarantannie, </a:t>
            </a:r>
            <a:r>
              <a:rPr lang="pl-PL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przyprowadzanie ucznia do szkoły);</a:t>
            </a:r>
          </a:p>
          <a:p>
            <a:pPr marL="0" indent="0">
              <a:buNone/>
            </a:pPr>
            <a:endParaRPr lang="pl-PL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Mycia i dezynfekcji pomieszczeń (klas, korytarzy, sanitariatów, sali  gimnastycznej, sprzętu sportowego, stołówki-monitoring codziennych prac);</a:t>
            </a:r>
          </a:p>
          <a:p>
            <a:pPr marL="0" indent="0">
              <a:buNone/>
            </a:pPr>
            <a:endParaRPr lang="pl-PL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Postępowania w przypadku podejrzenia zakażenia u uczniów i u pracowników szkoły, internatu/bursy;</a:t>
            </a:r>
          </a:p>
          <a:p>
            <a:pPr marL="0" indent="0" algn="just">
              <a:buNone/>
            </a:pPr>
            <a:endParaRPr lang="pl-PL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Spędzania czasu wolnego przez uczniów na przerwach: (gdzie, harmonogram wyjść-wyjścia ewakuacyjne), zajęcia pozalekcyjne;</a:t>
            </a:r>
          </a:p>
          <a:p>
            <a:pPr marL="0" indent="0">
              <a:buNone/>
            </a:pPr>
            <a:endParaRPr lang="pl-PL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Prowadzenia zajęć z uczniami;</a:t>
            </a:r>
          </a:p>
          <a:p>
            <a:pPr marL="0" indent="0">
              <a:buNone/>
            </a:pPr>
            <a:endParaRPr lang="pl-PL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Korzystania z biblioteki, stołówki, </a:t>
            </a:r>
            <a:r>
              <a:rPr lang="pl-PL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</a:t>
            </a:r>
            <a: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stomatologicznego, </a:t>
            </a:r>
            <a:r>
              <a:rPr lang="pl-PL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</a:t>
            </a:r>
            <a: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profilaktyki zdrowotnej, internatu/bursy, szatni</a:t>
            </a:r>
            <a:r>
              <a:rPr lang="pl-PL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pl-PL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</a:t>
            </a:r>
            <a:r>
              <a:rPr lang="pl-PL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zajęć w-f</a:t>
            </a:r>
            <a: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endParaRPr lang="pl-PL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Utworzenia </a:t>
            </a:r>
            <a:r>
              <a:rPr lang="pl-PL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izolatki</a:t>
            </a:r>
            <a:r>
              <a:rPr lang="pl-PL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16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8720" y="174568"/>
            <a:ext cx="10523913" cy="631768"/>
          </a:xfrm>
        </p:spPr>
        <p:txBody>
          <a:bodyPr>
            <a:normAutofit fontScale="90000"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b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Zalecenia ogólne dla szkół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8393" y="1330036"/>
            <a:ext cx="11180618" cy="55279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Zapewnić dostęp do płynów do dezynfekcji rąk dla uczniów i personelu;</a:t>
            </a:r>
          </a:p>
          <a:p>
            <a:pPr marL="0" indent="0" algn="just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Zapewnić instrukcje mycia i dezynfekcji rąk (plakaty, ulotki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0" indent="0" algn="just">
              <a:buNone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Zapewnić środki ochrony indywidualnej dla pracowników (kuchni, administracyjno-obsługowych);</a:t>
            </a:r>
          </a:p>
          <a:p>
            <a:pPr marL="0" indent="0" algn="just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Zapewnić środki i płyny do mycia i dezynfekcji powierzchni;</a:t>
            </a:r>
          </a:p>
          <a:p>
            <a:pPr marL="0" indent="0" algn="just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Zapewnić termometr bezdotykowy lub inny wraz z płynem do jego dezynfekcji;</a:t>
            </a:r>
          </a:p>
          <a:p>
            <a:pPr marL="0" indent="0" algn="just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Pozyskać zgody rodziców na dokonywanie pomiaru temperatury ucznia;</a:t>
            </a:r>
          </a:p>
          <a:p>
            <a:pPr marL="0" indent="0" algn="just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Wyłączyć </a:t>
            </a:r>
            <a:r>
              <a:rPr lang="pl-PL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użytkowania poidełka szkolne, źródełka wody do </a:t>
            </a:r>
            <a:r>
              <a:rPr lang="pl-PL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picia </a:t>
            </a:r>
            <a:r>
              <a:rPr lang="pl-PL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 wyznaczyć osobę do obsługi dystrybutorów </a:t>
            </a:r>
            <a:r>
              <a:rPr lang="pl-PL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wodą</a:t>
            </a:r>
            <a:r>
              <a:rPr lang="pl-PL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 algn="just">
              <a:buNone/>
            </a:pPr>
            <a:endParaRPr lang="pl-PL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Zorganizować monitoring codziennych prac porządkowych, ze szczególnym uwzględnieniem utrzymywania w czystości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sal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zajęć, pomieszczeń sanitarnohigienicznych, ciągów komunikacyjnych, dezynfekcji powierzchni dotykowych – poręczy, klamek i powierzchni płaskich, w tym blatów w salach i w pomieszczeniach spożywania posiłków, klawiatur, włączników.</a:t>
            </a:r>
          </a:p>
          <a:p>
            <a:pPr algn="just"/>
            <a:endParaRPr lang="pl-PL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1038" y="241962"/>
            <a:ext cx="2191184" cy="18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8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8798" y="199505"/>
            <a:ext cx="10235001" cy="648393"/>
          </a:xfrm>
        </p:spPr>
        <p:txBody>
          <a:bodyPr>
            <a:normAutofit fontScale="90000"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Zalecenia ogólne dla </a:t>
            </a:r>
            <a:r>
              <a:rPr lang="pl-PL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szkół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7571" y="1512915"/>
            <a:ext cx="11521439" cy="5220393"/>
          </a:xfrm>
        </p:spPr>
        <p:txBody>
          <a:bodyPr>
            <a:normAutofit/>
          </a:bodyPr>
          <a:lstStyle/>
          <a:p>
            <a:pPr algn="just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Uaktualnić dane kontaktowe z opiekunami/rodzicami  uczniów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 algn="just">
              <a:buNone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Ustalić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szybki kontakt Dyrekcji z personelem szkoły w sprawie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wystąpienia podejrzenia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zachorowania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 algn="just">
              <a:buNone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Dostosować organizację zajęć lekcyjnych i pozalekcyjnych ucznia do obowiązującej sytuacji epidemiologicznej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 algn="just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pl-PL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Dostosować </a:t>
            </a:r>
            <a:r>
              <a:rPr lang="pl-PL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organizację </a:t>
            </a:r>
            <a:r>
              <a:rPr lang="pl-PL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pracy nauczycieli i pozostałych pracowników personelu;</a:t>
            </a:r>
          </a:p>
          <a:p>
            <a:pPr marL="0" lvl="0" indent="0" algn="just">
              <a:buNone/>
            </a:pPr>
            <a:endParaRPr lang="pl-PL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Przeszkolić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personel o zaleceniach GIS,MEN,MZ oraz o nowych regulaminach/procedurach w szkole, </a:t>
            </a:r>
          </a:p>
          <a:p>
            <a:pPr marL="0" indent="0" algn="just">
              <a:buNone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tym o podwyższonych zasadach higieny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 algn="just">
              <a:buNone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Zapoznać uczniów szkoły  z nowymi zasadami wynikającymi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funkcjonowania szkoły w czasie epidemii;</a:t>
            </a:r>
          </a:p>
          <a:p>
            <a:pPr marL="0" indent="0" algn="just">
              <a:buNone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l-PL" sz="2000" dirty="0"/>
          </a:p>
          <a:p>
            <a:endParaRPr lang="pl-PL" dirty="0"/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1729" y="0"/>
            <a:ext cx="2248889" cy="224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46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46909" y="407324"/>
            <a:ext cx="10058400" cy="415636"/>
          </a:xfrm>
        </p:spPr>
        <p:txBody>
          <a:bodyPr>
            <a:noAutofit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b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Zalecenia dla ucznia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1644" y="1604356"/>
            <a:ext cx="11139053" cy="5253644"/>
          </a:xfrm>
        </p:spPr>
        <p:txBody>
          <a:bodyPr>
            <a:normAutofit lnSpcReduction="10000"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Obowiązkowe korzystanie przy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wejściu do szkoły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płynu do dezynfekcji rąk;</a:t>
            </a:r>
          </a:p>
          <a:p>
            <a:pPr marL="0" indent="0">
              <a:buNone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Obowiązkowe korzystanie w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 z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własnych przyborów szkolnych i podręczników;</a:t>
            </a:r>
          </a:p>
          <a:p>
            <a:pPr marL="0" indent="0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Zakaz przynoszenia do szkoły zabawek i zbędnych rzeczy;</a:t>
            </a:r>
          </a:p>
          <a:p>
            <a:pPr marL="0" indent="0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korzystanie z poidełek szkolnych;</a:t>
            </a:r>
          </a:p>
          <a:p>
            <a:pPr marL="0" indent="0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Stosowanie się do nowych regulaminów/procedur obowiązujących w szkole w czasie epidemii;</a:t>
            </a:r>
          </a:p>
          <a:p>
            <a:pPr marL="0" indent="0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Zgłaszanie dolegliwości zdrowotnych nauczycielowi lub pielęgniarce (telefony do kontaktu);</a:t>
            </a:r>
          </a:p>
          <a:p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Uczęszczanie uczniów do szkoły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bez objawów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chorobowych, zwłaszcza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sugerujących infekcję dróg  oddechowych;</a:t>
            </a:r>
          </a:p>
          <a:p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200" dirty="0" smtClean="0"/>
          </a:p>
          <a:p>
            <a:endParaRPr lang="pl-PL" dirty="0"/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6616" y="571717"/>
            <a:ext cx="1638693" cy="17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3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0162" y="260621"/>
            <a:ext cx="2534194" cy="524337"/>
          </a:xfrm>
        </p:spPr>
        <p:txBody>
          <a:bodyPr>
            <a:normAutofit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8393" y="1363287"/>
            <a:ext cx="11380123" cy="5311832"/>
          </a:xfrm>
        </p:spPr>
        <p:txBody>
          <a:bodyPr>
            <a:normAutofit/>
          </a:bodyPr>
          <a:lstStyle/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drodze do i ze szkoły opiekunowie z dziećmi oraz uczniowie przestrzegają </a:t>
            </a: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aktualnych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przepisów prawa dotyczących zachowania w przestrzeni publicznej;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Do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szkoły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może wchodzić uczeń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bez objawów chorobowych sugerujących infekcję dróg 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oddechowych;</a:t>
            </a:r>
          </a:p>
          <a:p>
            <a:pPr algn="just">
              <a:buClr>
                <a:srgbClr val="FF0000"/>
              </a:buClr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Przy wejściu głównym należy umieścić numery telefonów do właściwej miejscowo powiatowej stacji sanitarno-epidemiologicznej, oddziału zakaźnego szpitala i służb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medycznych; 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Przy wejściu do budynku szkoły należy zamieścić informację o obowiązku dezynfekowania rąk oraz instrukcję użycia środka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dezynfekującego;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Wszystkim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wchodzącym do budynku szkoły należy umożliwić skorzystanie z płynu do dezynfekcji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rąk; 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019016" y="491394"/>
            <a:ext cx="4991979" cy="524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roga i wejście do szkoły</a:t>
            </a:r>
            <a:endParaRPr lang="pl-P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080" y="192805"/>
            <a:ext cx="2127133" cy="19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41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5222" y="365126"/>
            <a:ext cx="10098577" cy="624090"/>
          </a:xfrm>
        </p:spPr>
        <p:txBody>
          <a:bodyPr>
            <a:normAutofit fontScale="90000"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Wejście </a:t>
            </a:r>
            <a:r>
              <a:rPr lang="pl-PL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szkoły</a:t>
            </a:r>
            <a:endParaRPr lang="pl-PL" sz="3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1767" y="1548520"/>
            <a:ext cx="11197244" cy="497330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 miarę możliwości należy ograniczyć przebywanie w szkole osób z zewnątrz do niezbędnego minimum, osób trzecich;</a:t>
            </a:r>
          </a:p>
          <a:p>
            <a:pPr>
              <a:buClr>
                <a:srgbClr val="FF0000"/>
              </a:buClr>
            </a:pPr>
            <a:endParaRPr lang="pl-PL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Uczniowie mogą być przyprowadzani do szkoły i z niej odbierani przez opiekunów bez objawów chorobowych sugerujących infekcję dróg oddechowych;</a:t>
            </a:r>
          </a:p>
          <a:p>
            <a:pPr>
              <a:buClr>
                <a:srgbClr val="FF0000"/>
              </a:buClr>
            </a:pPr>
            <a:endParaRPr lang="pl-PL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Opiekunowie </a:t>
            </a:r>
            <a:r>
              <a:rPr lang="pl-PL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odprowadzający dzieci mogą wchodzić do przestrzeni wspólnej szkoły, zachowując zasady:</a:t>
            </a:r>
          </a:p>
          <a:p>
            <a:pPr marL="447675" lvl="0" indent="0">
              <a:buNone/>
            </a:pPr>
            <a:r>
              <a:rPr lang="pl-PL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a)	1 opiekun z dzieckiem/dziećmi,</a:t>
            </a:r>
          </a:p>
          <a:p>
            <a:pPr marL="447675" lvl="0" indent="0">
              <a:buNone/>
            </a:pPr>
            <a:r>
              <a:rPr lang="pl-PL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b)	dystansu od kolejnego opiekuna z dzieckiem/dziećmi min. </a:t>
            </a:r>
            <a:r>
              <a:rPr lang="pl-PL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1,5m</a:t>
            </a:r>
            <a:r>
              <a:rPr lang="pl-PL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</a:t>
            </a:r>
          </a:p>
          <a:p>
            <a:pPr marL="447675" lvl="0" indent="0">
              <a:buNone/>
            </a:pPr>
            <a:r>
              <a:rPr lang="pl-PL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c)	dystansu od pracowników szkoły min. 1,5 m, </a:t>
            </a:r>
          </a:p>
          <a:p>
            <a:pPr marL="447675" lvl="0" indent="0">
              <a:buNone/>
            </a:pPr>
            <a:r>
              <a:rPr lang="pl-PL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d)	opiekunowie powinni przestrzegać obowiązujących przepisów prawa </a:t>
            </a:r>
            <a:r>
              <a:rPr lang="pl-PL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związanych z </a:t>
            </a:r>
            <a:r>
              <a:rPr lang="pl-PL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bezpieczeństwem zdrowotnym obywateli (m.in. stosować środki ochronne: osłona ust i nosa</a:t>
            </a:r>
            <a:r>
              <a:rPr lang="pl-PL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 </a:t>
            </a:r>
            <a:r>
              <a:rPr lang="pl-PL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rękawiczki jednorazowe lub dezynfekcja rąk).</a:t>
            </a:r>
          </a:p>
          <a:p>
            <a:pPr lvl="0"/>
            <a:endParaRPr lang="pl-PL" sz="22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856" y="252196"/>
            <a:ext cx="1325786" cy="105813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90116" y="249382"/>
            <a:ext cx="1763683" cy="117578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71957" y="4035172"/>
            <a:ext cx="1650733" cy="165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3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3287" y="365126"/>
            <a:ext cx="9990513" cy="444632"/>
          </a:xfrm>
        </p:spPr>
        <p:txBody>
          <a:bodyPr>
            <a:noAutofit/>
          </a:bodyPr>
          <a:lstStyle/>
          <a:p>
            <a:r>
              <a:rPr lang="pl-PL" sz="2800" b="1" i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Wytyczne </a:t>
            </a: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pl-PL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Organizacja  zajęć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2139" y="1321724"/>
            <a:ext cx="11496502" cy="5441414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Organizacja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pracy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powinna umożliwić zachowanie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dystansu między osobami przebywającymi na terenie szkoły,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szczególnie w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miejscach wspólnych i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ograniczyć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gromadzenie się uczniów na terenie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szkoły; </a:t>
            </a:r>
          </a:p>
          <a:p>
            <a:pPr>
              <a:buClr>
                <a:srgbClr val="FF0000"/>
              </a:buClr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Różne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godziny przychodzenia uczniów z poszczególnych klas do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szkoły;</a:t>
            </a:r>
          </a:p>
          <a:p>
            <a:pPr>
              <a:buClr>
                <a:srgbClr val="FF0000"/>
              </a:buClr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óżne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godziny przerw lub zajęć na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boisku;</a:t>
            </a:r>
          </a:p>
          <a:p>
            <a:pPr marL="0" indent="0">
              <a:buClr>
                <a:srgbClr val="FF0000"/>
              </a:buClr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nikanie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częstej zmiany pomieszczeń, w których odbywają się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zajęcia;</a:t>
            </a:r>
          </a:p>
          <a:p>
            <a:pPr>
              <a:buClr>
                <a:srgbClr val="FF0000"/>
              </a:buClr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Obowiązują ogólne zasady higieny: częste mycie rąk (po przyjściu do szkoły należy bezzwłocznie umyć ręce), ochrona podczas kichania i kaszlu oraz unikanie dotykania oczu,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nosa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ust;</a:t>
            </a:r>
          </a:p>
          <a:p>
            <a:pPr marL="0" indent="0">
              <a:buClr>
                <a:srgbClr val="FF0000"/>
              </a:buClr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Nieangażowanie w dyżury podczas przerw międzylekcyjnych pracowników powyżej 60 roku </a:t>
            </a:r>
            <a:r>
              <a:rPr lang="pl-PL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życia;</a:t>
            </a:r>
          </a:p>
          <a:p>
            <a:pPr marL="0" indent="0">
              <a:buClr>
                <a:srgbClr val="FF0000"/>
              </a:buClr>
              <a:buNone/>
            </a:pPr>
            <a:endParaRPr lang="pl-PL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Dla pracowników administracji-w miarę możliwości praca zdalna;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10" descr="logo 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4" y="71284"/>
            <a:ext cx="1035224" cy="10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39400" y="2011681"/>
            <a:ext cx="1544274" cy="23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8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2289</Words>
  <Application>Microsoft Office PowerPoint</Application>
  <PresentationFormat>Niestandardowy</PresentationFormat>
  <Paragraphs>306</Paragraphs>
  <Slides>29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Slajd 1</vt:lpstr>
      <vt:lpstr>Slajd 2</vt:lpstr>
      <vt:lpstr>Wytyczne             Zalecenia dla dyrektora</vt:lpstr>
      <vt:lpstr>Wytyczne                  Zalecenia ogólne dla szkół</vt:lpstr>
      <vt:lpstr>Wytyczne                   Zalecenia ogólne dla szkół</vt:lpstr>
      <vt:lpstr>Wytyczne                Zalecenia dla ucznia</vt:lpstr>
      <vt:lpstr>Wytyczne </vt:lpstr>
      <vt:lpstr>Wytyczne     Wejście do szkoły</vt:lpstr>
      <vt:lpstr>Wytyczne     Organizacja  zajęć</vt:lpstr>
      <vt:lpstr>Wytyczne     Organizacja zajęć</vt:lpstr>
      <vt:lpstr>Wytyczne     Przerwy w szkole</vt:lpstr>
      <vt:lpstr>Wytyczne      Zajęcia w-f</vt:lpstr>
      <vt:lpstr>Wytyczne     Zajęcia świetlicowe</vt:lpstr>
      <vt:lpstr>Wytyczne     Biblioteka / Czytelnia</vt:lpstr>
      <vt:lpstr>Wytyczne          Gastronomia</vt:lpstr>
      <vt:lpstr>Wytyczne       Gastronomia</vt:lpstr>
      <vt:lpstr>Wytyczne       Sanitariaty/toalety</vt:lpstr>
      <vt:lpstr>Wytyczne      Szatnie</vt:lpstr>
      <vt:lpstr>Wytyczne     Pomieszczenie do izolacji</vt:lpstr>
      <vt:lpstr>  PODEJRZENIE ZACHOROWANIA  U UCZNIA SZKOŁY/INTERNATU/BURSY:</vt:lpstr>
      <vt:lpstr>ZAKAŻENIA  U PRACOWNIKÓW SZKOŁY/INTERNATU/BURSY:</vt:lpstr>
      <vt:lpstr>Nauczanie w szkole - warianty</vt:lpstr>
      <vt:lpstr>  Opinia PPIS</vt:lpstr>
      <vt:lpstr>Przepisy         Opinia PPIS</vt:lpstr>
      <vt:lpstr>Wniosek dyrektora szkoły o opinię PPIS </vt:lpstr>
      <vt:lpstr>Warianty funkcjonowania szkół i placówek w okresie pandemii   w sytuacji wystąpienia zakażenia na danym terenie</vt:lpstr>
      <vt:lpstr> </vt:lpstr>
      <vt:lpstr>Wytyczne  Warianty funkcjonowania szkół i placówek w okresie pandemii                     w sytuacji wystąpienia zakażenia na danym terenie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Pielech - Gołąb</dc:creator>
  <cp:lastModifiedBy>User</cp:lastModifiedBy>
  <cp:revision>313</cp:revision>
  <cp:lastPrinted>2020-08-21T08:14:37Z</cp:lastPrinted>
  <dcterms:created xsi:type="dcterms:W3CDTF">2020-06-15T08:29:39Z</dcterms:created>
  <dcterms:modified xsi:type="dcterms:W3CDTF">2020-08-27T13:58:51Z</dcterms:modified>
</cp:coreProperties>
</file>