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83" r:id="rId23"/>
    <p:sldId id="284" r:id="rId24"/>
    <p:sldId id="277" r:id="rId25"/>
    <p:sldId id="278" r:id="rId26"/>
    <p:sldId id="285" r:id="rId27"/>
    <p:sldId id="286" r:id="rId28"/>
    <p:sldId id="279" r:id="rId29"/>
    <p:sldId id="287" r:id="rId30"/>
    <p:sldId id="282" r:id="rId31"/>
    <p:sldId id="280" r:id="rId32"/>
    <p:sldId id="281" r:id="rId33"/>
    <p:sldId id="288" r:id="rId34"/>
    <p:sldId id="289" r:id="rId35"/>
    <p:sldId id="290" r:id="rId36"/>
    <p:sldId id="291" r:id="rId37"/>
    <p:sldId id="292" r:id="rId3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bg>
      <p:bgRef idx="1002">
        <a:schemeClr val="bg2"/>
      </p:bgRef>
    </p:bg>
    <p:spTree>
      <p:nvGrpSpPr>
        <p:cNvPr id="1" name=""/>
        <p:cNvGrpSpPr/>
        <p:nvPr/>
      </p:nvGrpSpPr>
      <p:grpSpPr>
        <a:xfrm>
          <a:off x="0" y="0"/>
          <a:ext cx="0" cy="0"/>
          <a:chOff x="0" y="0"/>
          <a:chExt cx="0" cy="0"/>
        </a:xfrm>
      </p:grpSpPr>
      <p:sp>
        <p:nvSpPr>
          <p:cNvPr id="9" name="Tytuł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pl-PL"/>
              <a:t>Kliknij, aby edytować styl</a:t>
            </a:r>
            <a:endParaRPr kumimoji="0" lang="en-US"/>
          </a:p>
        </p:txBody>
      </p:sp>
      <p:sp>
        <p:nvSpPr>
          <p:cNvPr id="17" name="Podtytuł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pl-PL"/>
              <a:t>Kliknij, aby edytować styl wzorca podtytułu</a:t>
            </a:r>
            <a:endParaRPr kumimoji="0" lang="en-US"/>
          </a:p>
        </p:txBody>
      </p:sp>
      <p:sp>
        <p:nvSpPr>
          <p:cNvPr id="30" name="Symbol zastępczy daty 29"/>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19" name="Symbol zastępczy stopki 18"/>
          <p:cNvSpPr>
            <a:spLocks noGrp="1"/>
          </p:cNvSpPr>
          <p:nvPr>
            <p:ph type="ftr" sz="quarter" idx="11"/>
          </p:nvPr>
        </p:nvSpPr>
        <p:spPr/>
        <p:txBody>
          <a:bodyPr/>
          <a:lstStyle/>
          <a:p>
            <a:endParaRPr lang="pl-PL"/>
          </a:p>
        </p:txBody>
      </p:sp>
      <p:sp>
        <p:nvSpPr>
          <p:cNvPr id="27" name="Symbol zastępczy numeru slajdu 26"/>
          <p:cNvSpPr>
            <a:spLocks noGrp="1"/>
          </p:cNvSpPr>
          <p:nvPr>
            <p:ph type="sldNum" sz="quarter" idx="12"/>
          </p:nvPr>
        </p:nvSpPr>
        <p:spPr/>
        <p:txBody>
          <a:bodyPr/>
          <a:lstStyle/>
          <a:p>
            <a:fld id="{DA69B0FB-2779-4DCB-B06C-2A982B9E45EB}"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tytułu pionowego 2"/>
          <p:cNvSpPr>
            <a:spLocks noGrp="1"/>
          </p:cNvSpPr>
          <p:nvPr>
            <p:ph type="body" orient="vert" idx="1"/>
          </p:nvPr>
        </p:nvSpPr>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A69B0FB-2779-4DCB-B06C-2A982B9E45EB}"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914401"/>
            <a:ext cx="2057400" cy="5211763"/>
          </a:xfrm>
        </p:spPr>
        <p:txBody>
          <a:bodyPr vert="eaVert"/>
          <a:lstStyle/>
          <a:p>
            <a:r>
              <a:rPr kumimoji="0" lang="pl-PL"/>
              <a:t>Kliknij, aby edytować styl</a:t>
            </a:r>
            <a:endParaRPr kumimoji="0" lang="en-US"/>
          </a:p>
        </p:txBody>
      </p:sp>
      <p:sp>
        <p:nvSpPr>
          <p:cNvPr id="3" name="Symbol zastępczy tytułu pionowego 2"/>
          <p:cNvSpPr>
            <a:spLocks noGrp="1"/>
          </p:cNvSpPr>
          <p:nvPr>
            <p:ph type="body" orient="vert" idx="1"/>
          </p:nvPr>
        </p:nvSpPr>
        <p:spPr>
          <a:xfrm>
            <a:off x="457200" y="914401"/>
            <a:ext cx="6019800" cy="5211763"/>
          </a:xfrm>
        </p:spPr>
        <p:txBody>
          <a:bodyPr vert="eaVert"/>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A69B0FB-2779-4DCB-B06C-2A982B9E45EB}"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kumimoji="0" lang="pl-PL"/>
              <a:t>Kliknij, aby edytować styl</a:t>
            </a:r>
            <a:endParaRPr kumimoji="0" lang="en-US"/>
          </a:p>
        </p:txBody>
      </p:sp>
      <p:sp>
        <p:nvSpPr>
          <p:cNvPr id="3" name="Symbol zastępczy zawartości 2"/>
          <p:cNvSpPr>
            <a:spLocks noGrp="1"/>
          </p:cNvSpPr>
          <p:nvPr>
            <p:ph idx="1"/>
          </p:nvPr>
        </p:nvSpPr>
        <p:spPr/>
        <p:txBody>
          <a:body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daty 3"/>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A69B0FB-2779-4DCB-B06C-2A982B9E45EB}"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bg>
      <p:bgRef idx="1002">
        <a:schemeClr val="bg2"/>
      </p:bgRef>
    </p:bg>
    <p:spTree>
      <p:nvGrpSpPr>
        <p:cNvPr id="1" name=""/>
        <p:cNvGrpSpPr/>
        <p:nvPr/>
      </p:nvGrpSpPr>
      <p:grpSpPr>
        <a:xfrm>
          <a:off x="0" y="0"/>
          <a:ext cx="0" cy="0"/>
          <a:chOff x="0" y="0"/>
          <a:chExt cx="0" cy="0"/>
        </a:xfrm>
      </p:grpSpPr>
      <p:sp>
        <p:nvSpPr>
          <p:cNvPr id="2" name="Tytuł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pl-PL"/>
              <a:t>Kliknij, aby edytować styl</a:t>
            </a:r>
            <a:endParaRPr kumimoji="0" lang="en-US"/>
          </a:p>
        </p:txBody>
      </p:sp>
      <p:sp>
        <p:nvSpPr>
          <p:cNvPr id="3" name="Symbol zastępczy tekstu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pl-PL"/>
              <a:t>Kliknij, aby edytować style wzorca tekstu</a:t>
            </a:r>
          </a:p>
        </p:txBody>
      </p:sp>
      <p:sp>
        <p:nvSpPr>
          <p:cNvPr id="4" name="Symbol zastępczy daty 3"/>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DA69B0FB-2779-4DCB-B06C-2A982B9E45EB}" type="slidenum">
              <a:rPr lang="pl-PL" smtClean="0"/>
              <a:pPr/>
              <a:t>‹#›</a:t>
            </a:fld>
            <a:endParaRPr lang="pl-PL"/>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229600" cy="1143000"/>
          </a:xfrm>
        </p:spPr>
        <p:txBody>
          <a:bodyPr/>
          <a:lstStyle/>
          <a:p>
            <a:r>
              <a:rPr kumimoji="0" lang="pl-PL"/>
              <a:t>Kliknij, aby edytować styl</a:t>
            </a:r>
            <a:endParaRPr kumimoji="0" lang="en-US"/>
          </a:p>
        </p:txBody>
      </p:sp>
      <p:sp>
        <p:nvSpPr>
          <p:cNvPr id="3" name="Symbol zastępczy zawartości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4" name="Symbol zastępczy zawartości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A69B0FB-2779-4DCB-B06C-2A982B9E45EB}"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229600" cy="1143000"/>
          </a:xfrm>
        </p:spPr>
        <p:txBody>
          <a:bodyPr tIns="45720" anchor="b"/>
          <a:lstStyle>
            <a:lvl1pPr>
              <a:defRPr/>
            </a:lvl1pPr>
          </a:lstStyle>
          <a:p>
            <a:r>
              <a:rPr kumimoji="0" lang="pl-PL"/>
              <a:t>Kliknij, aby edytować styl</a:t>
            </a:r>
            <a:endParaRPr kumimoji="0" lang="en-US"/>
          </a:p>
        </p:txBody>
      </p:sp>
      <p:sp>
        <p:nvSpPr>
          <p:cNvPr id="3" name="Symbol zastępczy tekstu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4" name="Symbol zastępczy tekstu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pl-PL"/>
              <a:t>Kliknij, aby edytować style wzorca tekstu</a:t>
            </a:r>
          </a:p>
        </p:txBody>
      </p:sp>
      <p:sp>
        <p:nvSpPr>
          <p:cNvPr id="5" name="Symbol zastępczy zawartości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6" name="Symbol zastępczy zawartości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7" name="Symbol zastępczy daty 6"/>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DA69B0FB-2779-4DCB-B06C-2A982B9E45EB}"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pl-PL"/>
              <a:t>Kliknij, aby edytować styl</a:t>
            </a:r>
            <a:endParaRPr kumimoji="0" lang="en-US"/>
          </a:p>
        </p:txBody>
      </p:sp>
      <p:sp>
        <p:nvSpPr>
          <p:cNvPr id="3" name="Symbol zastępczy daty 2"/>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DA69B0FB-2779-4DCB-B06C-2A982B9E45EB}"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DA69B0FB-2779-4DCB-B06C-2A982B9E45EB}"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pl-PL"/>
              <a:t>Kliknij, aby edytować styl</a:t>
            </a:r>
            <a:endParaRPr kumimoji="0" lang="en-US"/>
          </a:p>
        </p:txBody>
      </p:sp>
      <p:sp>
        <p:nvSpPr>
          <p:cNvPr id="3" name="Symbol zastępczy tekstu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pl-PL"/>
              <a:t>Kliknij, aby edytować style wzorca tekstu</a:t>
            </a:r>
          </a:p>
        </p:txBody>
      </p:sp>
      <p:sp>
        <p:nvSpPr>
          <p:cNvPr id="4" name="Symbol zastępczy zawartości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pl-PL"/>
              <a:t>Kliknij, aby edytować style wzorca tekstu</a:t>
            </a:r>
          </a:p>
          <a:p>
            <a:pPr lvl="1" eaLnBrk="1" latinLnBrk="0" hangingPunct="1"/>
            <a:r>
              <a:rPr lang="pl-PL"/>
              <a:t>Drugi poziom</a:t>
            </a:r>
          </a:p>
          <a:p>
            <a:pPr lvl="2" eaLnBrk="1" latinLnBrk="0" hangingPunct="1"/>
            <a:r>
              <a:rPr lang="pl-PL"/>
              <a:t>Trzeci poziom</a:t>
            </a:r>
          </a:p>
          <a:p>
            <a:pPr lvl="3" eaLnBrk="1" latinLnBrk="0" hangingPunct="1"/>
            <a:r>
              <a:rPr lang="pl-PL"/>
              <a:t>Czwarty poziom</a:t>
            </a:r>
          </a:p>
          <a:p>
            <a:pPr lvl="4" eaLnBrk="1" latinLnBrk="0" hangingPunct="1"/>
            <a:r>
              <a:rPr lang="pl-PL"/>
              <a:t>Piąty poziom</a:t>
            </a:r>
            <a:endParaRPr kumimoji="0" lang="en-US"/>
          </a:p>
        </p:txBody>
      </p:sp>
      <p:sp>
        <p:nvSpPr>
          <p:cNvPr id="5" name="Symbol zastępczy daty 4"/>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DA69B0FB-2779-4DCB-B06C-2A982B9E45EB}"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Obraz z podpisem">
    <p:spTree>
      <p:nvGrpSpPr>
        <p:cNvPr id="1" name=""/>
        <p:cNvGrpSpPr/>
        <p:nvPr/>
      </p:nvGrpSpPr>
      <p:grpSpPr>
        <a:xfrm>
          <a:off x="0" y="0"/>
          <a:ext cx="0" cy="0"/>
          <a:chOff x="0" y="0"/>
          <a:chExt cx="0" cy="0"/>
        </a:xfrm>
      </p:grpSpPr>
      <p:sp>
        <p:nvSpPr>
          <p:cNvPr id="9" name="Prostokąt ze ściętym i zaokrąglonym rogiem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Trójkąt prostokątny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ytuł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pl-PL"/>
              <a:t>Kliknij, aby edytować styl</a:t>
            </a:r>
            <a:endParaRPr kumimoji="0" lang="en-US"/>
          </a:p>
        </p:txBody>
      </p:sp>
      <p:sp>
        <p:nvSpPr>
          <p:cNvPr id="4" name="Symbol zastępczy tekstu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pl-PL"/>
              <a:t>Kliknij, aby edytować style wzorca tekstu</a:t>
            </a:r>
          </a:p>
        </p:txBody>
      </p:sp>
      <p:sp>
        <p:nvSpPr>
          <p:cNvPr id="5" name="Symbol zastępczy daty 4"/>
          <p:cNvSpPr>
            <a:spLocks noGrp="1"/>
          </p:cNvSpPr>
          <p:nvPr>
            <p:ph type="dt" sz="half" idx="10"/>
          </p:nvPr>
        </p:nvSpPr>
        <p:spPr/>
        <p:txBody>
          <a:bodyPr/>
          <a:lstStyle/>
          <a:p>
            <a:fld id="{7A83A89B-370F-4FC0-8982-16FAFC8AE18B}" type="datetimeFigureOut">
              <a:rPr lang="pl-PL" smtClean="0"/>
              <a:pPr/>
              <a:t>18.05.2020</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a:xfrm>
            <a:off x="8077200" y="6356350"/>
            <a:ext cx="609600" cy="365125"/>
          </a:xfrm>
        </p:spPr>
        <p:txBody>
          <a:bodyPr/>
          <a:lstStyle/>
          <a:p>
            <a:fld id="{DA69B0FB-2779-4DCB-B06C-2A982B9E45EB}" type="slidenum">
              <a:rPr lang="pl-PL" smtClean="0"/>
              <a:pPr/>
              <a:t>‹#›</a:t>
            </a:fld>
            <a:endParaRPr lang="pl-PL"/>
          </a:p>
        </p:txBody>
      </p:sp>
      <p:sp>
        <p:nvSpPr>
          <p:cNvPr id="3" name="Symbol zastępczy obrazu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pl-PL"/>
              <a:t>Kliknij ikonę, aby dodać obraz</a:t>
            </a:r>
            <a:endParaRPr kumimoji="0" lang="en-US" dirty="0"/>
          </a:p>
        </p:txBody>
      </p:sp>
      <p:sp>
        <p:nvSpPr>
          <p:cNvPr id="10" name="Dowolny kształt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Dowolny kształt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Dowolny kształt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Dowolny kształt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Symbol zastępczy tytułu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pl-PL"/>
              <a:t>Kliknij, aby edytować styl</a:t>
            </a:r>
            <a:endParaRPr kumimoji="0" lang="en-US"/>
          </a:p>
        </p:txBody>
      </p:sp>
      <p:sp>
        <p:nvSpPr>
          <p:cNvPr id="30" name="Symbol zastępczy tekstu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pl-PL"/>
              <a:t>Kliknij, aby edytować style wzorca tekstu</a:t>
            </a:r>
          </a:p>
          <a:p>
            <a:pPr lvl="1" eaLnBrk="1" latinLnBrk="0" hangingPunct="1"/>
            <a:r>
              <a:rPr kumimoji="0" lang="pl-PL"/>
              <a:t>Drugi poziom</a:t>
            </a:r>
          </a:p>
          <a:p>
            <a:pPr lvl="2" eaLnBrk="1" latinLnBrk="0" hangingPunct="1"/>
            <a:r>
              <a:rPr kumimoji="0" lang="pl-PL"/>
              <a:t>Trzeci poziom</a:t>
            </a:r>
          </a:p>
          <a:p>
            <a:pPr lvl="3" eaLnBrk="1" latinLnBrk="0" hangingPunct="1"/>
            <a:r>
              <a:rPr kumimoji="0" lang="pl-PL"/>
              <a:t>Czwarty poziom</a:t>
            </a:r>
          </a:p>
          <a:p>
            <a:pPr lvl="4" eaLnBrk="1" latinLnBrk="0" hangingPunct="1"/>
            <a:r>
              <a:rPr kumimoji="0" lang="pl-PL"/>
              <a:t>Piąty poziom</a:t>
            </a:r>
            <a:endParaRPr kumimoji="0" lang="en-US"/>
          </a:p>
        </p:txBody>
      </p:sp>
      <p:sp>
        <p:nvSpPr>
          <p:cNvPr id="10" name="Symbol zastępczy daty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7A83A89B-370F-4FC0-8982-16FAFC8AE18B}" type="datetimeFigureOut">
              <a:rPr lang="pl-PL" smtClean="0"/>
              <a:pPr/>
              <a:t>18.05.2020</a:t>
            </a:fld>
            <a:endParaRPr lang="pl-PL"/>
          </a:p>
        </p:txBody>
      </p:sp>
      <p:sp>
        <p:nvSpPr>
          <p:cNvPr id="22" name="Symbol zastępczy stopki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pl-PL"/>
          </a:p>
        </p:txBody>
      </p:sp>
      <p:sp>
        <p:nvSpPr>
          <p:cNvPr id="18" name="Symbol zastępczy numeru slajdu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DA69B0FB-2779-4DCB-B06C-2A982B9E45EB}" type="slidenum">
              <a:rPr lang="pl-PL" smtClean="0"/>
              <a:pPr/>
              <a:t>‹#›</a:t>
            </a:fld>
            <a:endParaRPr lang="pl-PL"/>
          </a:p>
        </p:txBody>
      </p:sp>
      <p:grpSp>
        <p:nvGrpSpPr>
          <p:cNvPr id="2" name="Grupa 1"/>
          <p:cNvGrpSpPr/>
          <p:nvPr/>
        </p:nvGrpSpPr>
        <p:grpSpPr>
          <a:xfrm>
            <a:off x="-19017" y="202408"/>
            <a:ext cx="9180548" cy="649224"/>
            <a:chOff x="-19045" y="216550"/>
            <a:chExt cx="9180548" cy="649224"/>
          </a:xfrm>
        </p:grpSpPr>
        <p:sp>
          <p:nvSpPr>
            <p:cNvPr id="12" name="Dowolny kształt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Dowolny kształt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ytuł 1"/>
          <p:cNvSpPr>
            <a:spLocks noGrp="1"/>
          </p:cNvSpPr>
          <p:nvPr>
            <p:ph type="ctrTitle"/>
          </p:nvPr>
        </p:nvSpPr>
        <p:spPr>
          <a:xfrm>
            <a:off x="533400" y="857232"/>
            <a:ext cx="7851648" cy="2343168"/>
          </a:xfrm>
        </p:spPr>
        <p:txBody>
          <a:bodyPr/>
          <a:lstStyle/>
          <a:p>
            <a:pPr algn="ctr"/>
            <a:r>
              <a:rPr lang="pl-PL" dirty="0"/>
              <a:t>UKRAINA</a:t>
            </a:r>
            <a:br>
              <a:rPr lang="pl-PL" dirty="0"/>
            </a:br>
            <a:r>
              <a:rPr lang="pl-PL" dirty="0"/>
              <a:t>Współczesne problemy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ytuł 4"/>
          <p:cNvSpPr>
            <a:spLocks noGrp="1"/>
          </p:cNvSpPr>
          <p:nvPr>
            <p:ph type="ctrTitle"/>
          </p:nvPr>
        </p:nvSpPr>
        <p:spPr>
          <a:xfrm>
            <a:off x="533400" y="1142984"/>
            <a:ext cx="7851648" cy="1000132"/>
          </a:xfrm>
        </p:spPr>
        <p:txBody>
          <a:bodyPr>
            <a:normAutofit/>
          </a:bodyPr>
          <a:lstStyle/>
          <a:p>
            <a:pPr algn="ctr"/>
            <a:r>
              <a:rPr lang="pl-PL" sz="5000" dirty="0">
                <a:solidFill>
                  <a:srgbClr val="FFFF00"/>
                </a:solidFill>
              </a:rPr>
              <a:t>Konsekwencje konfliktów</a:t>
            </a:r>
          </a:p>
        </p:txBody>
      </p:sp>
      <p:sp>
        <p:nvSpPr>
          <p:cNvPr id="6" name="Podtytuł 5"/>
          <p:cNvSpPr>
            <a:spLocks noGrp="1"/>
          </p:cNvSpPr>
          <p:nvPr>
            <p:ph type="subTitle" idx="1"/>
          </p:nvPr>
        </p:nvSpPr>
        <p:spPr>
          <a:xfrm>
            <a:off x="533400" y="2357430"/>
            <a:ext cx="7854696" cy="4214842"/>
          </a:xfrm>
        </p:spPr>
        <p:txBody>
          <a:bodyPr/>
          <a:lstStyle/>
          <a:p>
            <a:pPr algn="ctr"/>
            <a:r>
              <a:rPr lang="pl-PL" dirty="0">
                <a:solidFill>
                  <a:schemeClr val="bg1"/>
                </a:solidFill>
              </a:rPr>
              <a:t>Konflikty na Ukrainie doprowadziły do śmierci ponad kilkunastu tysięcy osób. Kilkadziesiąt tysięcy ludzi zostało rannych, a setki tysięcy utraciło swoje domy. Wojna trwa nadal, więc straty mogą być jeszcze większe.</a:t>
            </a:r>
          </a:p>
          <a:p>
            <a:pPr algn="ctr"/>
            <a:r>
              <a:rPr lang="pl-PL" dirty="0">
                <a:solidFill>
                  <a:schemeClr val="bg1"/>
                </a:solidFill>
              </a:rPr>
              <a:t>Konflikty odbijają się negatywnie na ukraińskiej gospodarce. Na terenach objętych walkami wiele fabryk przerwało produkcję.</a:t>
            </a:r>
          </a:p>
        </p:txBody>
      </p:sp>
      <p:pic>
        <p:nvPicPr>
          <p:cNvPr id="7"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4000" r="-14000"/>
          </a:stretch>
        </a:blipFill>
        <a:effectLst/>
      </p:bgPr>
    </p:bg>
    <p:spTree>
      <p:nvGrpSpPr>
        <p:cNvPr id="1" name=""/>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Symbol zastępczy tekstu 6"/>
          <p:cNvSpPr>
            <a:spLocks noGrp="1"/>
          </p:cNvSpPr>
          <p:nvPr>
            <p:ph type="body" idx="2"/>
          </p:nvPr>
        </p:nvSpPr>
        <p:spPr>
          <a:xfrm>
            <a:off x="357158" y="285728"/>
            <a:ext cx="5643602" cy="5962672"/>
          </a:xfrm>
        </p:spPr>
        <p:txBody>
          <a:bodyPr>
            <a:normAutofit/>
          </a:bodyPr>
          <a:lstStyle/>
          <a:p>
            <a:pPr algn="ctr"/>
            <a:r>
              <a:rPr lang="pl-PL" sz="2600" dirty="0"/>
              <a:t>W wyniku konfliktu zbrojnego we wschodniej Ukrainie wiele zakładów przemysłowych zostało zniszczonych.</a:t>
            </a:r>
          </a:p>
        </p:txBody>
      </p:sp>
      <p:pic>
        <p:nvPicPr>
          <p:cNvPr id="8" name="Symbol zastępczy zawartości 7" descr="Lugansk_zaklady-480x289.jpg"/>
          <p:cNvPicPr>
            <a:picLocks noGrp="1" noChangeAspect="1"/>
          </p:cNvPicPr>
          <p:nvPr>
            <p:ph sz="half" idx="1"/>
          </p:nvPr>
        </p:nvPicPr>
        <p:blipFill>
          <a:blip r:embed="rId2"/>
          <a:stretch>
            <a:fillRect/>
          </a:stretch>
        </p:blipFill>
        <p:spPr>
          <a:xfrm>
            <a:off x="571472" y="1857364"/>
            <a:ext cx="8001056" cy="4817302"/>
          </a:xfrm>
        </p:spPr>
      </p:pic>
      <p:pic>
        <p:nvPicPr>
          <p:cNvPr id="4" name="Picture 2" descr="Niepokoje na Ukrainie. Wiece i ataki siłowe na bank centralny. NBU ..."/>
          <p:cNvPicPr>
            <a:picLocks noChangeAspect="1" noChangeArrowheads="1"/>
          </p:cNvPicPr>
          <p:nvPr/>
        </p:nvPicPr>
        <p:blipFill>
          <a:blip r:embed="rId3" cstate="print"/>
          <a:srcRect/>
          <a:stretch>
            <a:fillRect/>
          </a:stretch>
        </p:blipFill>
        <p:spPr bwMode="auto">
          <a:xfrm>
            <a:off x="6786578" y="0"/>
            <a:ext cx="1714512" cy="1714512"/>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Symbol zastępczy tekstu 6"/>
          <p:cNvSpPr>
            <a:spLocks noGrp="1"/>
          </p:cNvSpPr>
          <p:nvPr>
            <p:ph type="body" idx="1"/>
          </p:nvPr>
        </p:nvSpPr>
        <p:spPr>
          <a:xfrm>
            <a:off x="530352" y="1714488"/>
            <a:ext cx="7772400" cy="4714908"/>
          </a:xfrm>
        </p:spPr>
        <p:txBody>
          <a:bodyPr>
            <a:normAutofit lnSpcReduction="10000"/>
          </a:bodyPr>
          <a:lstStyle/>
          <a:p>
            <a:pPr algn="ctr"/>
            <a:r>
              <a:rPr lang="pl-PL" sz="2600" dirty="0">
                <a:solidFill>
                  <a:schemeClr val="bg1"/>
                </a:solidFill>
              </a:rPr>
              <a:t>Ze względu na udział Rosji w konflikcie Ukraina ograniczyła kontakty gospodarcze z tym krajem. </a:t>
            </a:r>
            <a:br>
              <a:rPr lang="pl-PL" sz="2600" dirty="0">
                <a:solidFill>
                  <a:schemeClr val="bg1"/>
                </a:solidFill>
              </a:rPr>
            </a:br>
            <a:r>
              <a:rPr lang="pl-PL" sz="2600" dirty="0">
                <a:solidFill>
                  <a:schemeClr val="bg1"/>
                </a:solidFill>
              </a:rPr>
              <a:t>W rewanżu Rosja zmniejszyła dostawy gazu lub zażądała za niego wysokich cen. To wszystko przyczyniło się do obniżenia wielkości produkcji przemysłowej.</a:t>
            </a:r>
          </a:p>
          <a:p>
            <a:pPr algn="ctr"/>
            <a:r>
              <a:rPr lang="pl-PL" sz="2600" dirty="0">
                <a:solidFill>
                  <a:schemeClr val="bg1"/>
                </a:solidFill>
              </a:rPr>
              <a:t>Utrata Półwyspu Krymskiego, a także działania wojenne przyczyniły się do znacznego zmniejszenia liczby turystów na Ukrainie. Na brak kuracjuszy narzekają uzdrowiska, np. w Truskawcu, Chmielniku czy Odessie. Niewiele osób chce wypoczywać w kraju objętym wojną.</a:t>
            </a:r>
          </a:p>
        </p:txBody>
      </p:sp>
      <p:pic>
        <p:nvPicPr>
          <p:cNvPr id="5"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Symbol zastępczy tekstu 5"/>
          <p:cNvSpPr>
            <a:spLocks noGrp="1"/>
          </p:cNvSpPr>
          <p:nvPr>
            <p:ph type="body" idx="2"/>
          </p:nvPr>
        </p:nvSpPr>
        <p:spPr>
          <a:xfrm>
            <a:off x="142844" y="428604"/>
            <a:ext cx="6143668" cy="2500330"/>
          </a:xfrm>
        </p:spPr>
        <p:txBody>
          <a:bodyPr>
            <a:normAutofit/>
          </a:bodyPr>
          <a:lstStyle/>
          <a:p>
            <a:pPr algn="ctr"/>
            <a:r>
              <a:rPr lang="pl-PL" sz="2400" dirty="0"/>
              <a:t>Półwysep Krymski co roku przyciągał tłumy. Jednak od czasu konfliktu ich liczba znacznie się zmniejszyła.</a:t>
            </a:r>
          </a:p>
        </p:txBody>
      </p:sp>
      <p:pic>
        <p:nvPicPr>
          <p:cNvPr id="7"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pic>
        <p:nvPicPr>
          <p:cNvPr id="1026" name="Picture 2" descr="Krymska podróż - co zobaczyć na Krymie, największe atrakcje, jak ..."/>
          <p:cNvPicPr>
            <a:picLocks noChangeAspect="1" noChangeArrowheads="1"/>
          </p:cNvPicPr>
          <p:nvPr/>
        </p:nvPicPr>
        <p:blipFill>
          <a:blip r:embed="rId3"/>
          <a:srcRect/>
          <a:stretch>
            <a:fillRect/>
          </a:stretch>
        </p:blipFill>
        <p:spPr bwMode="auto">
          <a:xfrm>
            <a:off x="0" y="1705797"/>
            <a:ext cx="9144000" cy="5152204"/>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tekstu 2"/>
          <p:cNvSpPr>
            <a:spLocks noGrp="1"/>
          </p:cNvSpPr>
          <p:nvPr>
            <p:ph type="body" idx="2"/>
          </p:nvPr>
        </p:nvSpPr>
        <p:spPr>
          <a:xfrm>
            <a:off x="142844" y="214290"/>
            <a:ext cx="6286544" cy="1785950"/>
          </a:xfrm>
        </p:spPr>
        <p:txBody>
          <a:bodyPr>
            <a:normAutofit/>
          </a:bodyPr>
          <a:lstStyle/>
          <a:p>
            <a:pPr algn="ctr"/>
            <a:r>
              <a:rPr lang="pl-PL" sz="2600" dirty="0"/>
              <a:t>W uzdrowiskach, np. w Truskawcu, rozbudowano i wyremontowano wiele sanatoriów. Jednak Ukraińców nie stać na opłacanie leczenia.</a:t>
            </a:r>
          </a:p>
        </p:txBody>
      </p:sp>
      <p:pic>
        <p:nvPicPr>
          <p:cNvPr id="5"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pic>
        <p:nvPicPr>
          <p:cNvPr id="27650" name="Picture 2" descr="Sanatorium Karpaty 2020 - Biuro Turystyczne OFIT TRAVEL"/>
          <p:cNvPicPr>
            <a:picLocks noChangeAspect="1" noChangeArrowheads="1"/>
          </p:cNvPicPr>
          <p:nvPr/>
        </p:nvPicPr>
        <p:blipFill>
          <a:blip r:embed="rId3"/>
          <a:srcRect/>
          <a:stretch>
            <a:fillRect/>
          </a:stretch>
        </p:blipFill>
        <p:spPr bwMode="auto">
          <a:xfrm>
            <a:off x="642910" y="1841829"/>
            <a:ext cx="7691462" cy="5016171"/>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 name="Tytuł 4"/>
          <p:cNvSpPr>
            <a:spLocks noGrp="1"/>
          </p:cNvSpPr>
          <p:nvPr>
            <p:ph type="ctrTitle"/>
          </p:nvPr>
        </p:nvSpPr>
        <p:spPr>
          <a:xfrm>
            <a:off x="0" y="0"/>
            <a:ext cx="6786578" cy="1571612"/>
          </a:xfrm>
        </p:spPr>
        <p:txBody>
          <a:bodyPr>
            <a:normAutofit/>
          </a:bodyPr>
          <a:lstStyle/>
          <a:p>
            <a:pPr algn="ctr"/>
            <a:r>
              <a:rPr lang="pl-PL" sz="5000" dirty="0">
                <a:solidFill>
                  <a:srgbClr val="FFFF00"/>
                </a:solidFill>
              </a:rPr>
              <a:t>Problemy ludności na Ukrainie</a:t>
            </a:r>
          </a:p>
        </p:txBody>
      </p:sp>
      <p:pic>
        <p:nvPicPr>
          <p:cNvPr id="7"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
        <p:nvSpPr>
          <p:cNvPr id="8" name="Prostokąt zaokrąglony 7"/>
          <p:cNvSpPr/>
          <p:nvPr/>
        </p:nvSpPr>
        <p:spPr>
          <a:xfrm>
            <a:off x="142844" y="3500438"/>
            <a:ext cx="6143668"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pl-PL" sz="1600" dirty="0">
                <a:solidFill>
                  <a:srgbClr val="FFFF00"/>
                </a:solidFill>
              </a:rPr>
              <a:t>-mała liczba urodzeń     -rosnąca liczba zgonów     -emigracja za 					  granicę</a:t>
            </a:r>
          </a:p>
        </p:txBody>
      </p:sp>
      <p:sp>
        <p:nvSpPr>
          <p:cNvPr id="9" name="Strzałka w prawo 8"/>
          <p:cNvSpPr/>
          <p:nvPr/>
        </p:nvSpPr>
        <p:spPr>
          <a:xfrm>
            <a:off x="6500826" y="3929066"/>
            <a:ext cx="428628" cy="1428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Prostokąt zaokrąglony 9"/>
          <p:cNvSpPr/>
          <p:nvPr/>
        </p:nvSpPr>
        <p:spPr>
          <a:xfrm>
            <a:off x="7143768" y="3500438"/>
            <a:ext cx="1857388" cy="1000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dirty="0">
                <a:solidFill>
                  <a:srgbClr val="FFFF00"/>
                </a:solidFill>
              </a:rPr>
              <a:t>ZMNIEJSZAJĄCA SIĘ LICZBA LUDNOŚCI UKRAINY </a:t>
            </a:r>
          </a:p>
        </p:txBody>
      </p:sp>
      <p:sp>
        <p:nvSpPr>
          <p:cNvPr id="11" name="Strzałka w górę 10"/>
          <p:cNvSpPr/>
          <p:nvPr/>
        </p:nvSpPr>
        <p:spPr>
          <a:xfrm>
            <a:off x="928662" y="4643446"/>
            <a:ext cx="142876" cy="3571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trzałka w górę 11"/>
          <p:cNvSpPr/>
          <p:nvPr/>
        </p:nvSpPr>
        <p:spPr>
          <a:xfrm>
            <a:off x="2857488" y="4643446"/>
            <a:ext cx="142876" cy="3571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Strzałka w górę 13"/>
          <p:cNvSpPr/>
          <p:nvPr/>
        </p:nvSpPr>
        <p:spPr>
          <a:xfrm>
            <a:off x="5000628" y="4643446"/>
            <a:ext cx="142876" cy="35719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5" name="Prostokąt zaokrąglony 14"/>
          <p:cNvSpPr/>
          <p:nvPr/>
        </p:nvSpPr>
        <p:spPr>
          <a:xfrm>
            <a:off x="214282" y="5286388"/>
            <a:ext cx="1643074" cy="1214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dirty="0">
                <a:solidFill>
                  <a:srgbClr val="FFFF00"/>
                </a:solidFill>
              </a:rPr>
              <a:t>wojna trwająca od 2014 roku</a:t>
            </a:r>
          </a:p>
        </p:txBody>
      </p:sp>
      <p:sp>
        <p:nvSpPr>
          <p:cNvPr id="16" name="Prostokąt zaokrąglony 15"/>
          <p:cNvSpPr/>
          <p:nvPr/>
        </p:nvSpPr>
        <p:spPr>
          <a:xfrm>
            <a:off x="2143108" y="5286388"/>
            <a:ext cx="1643074" cy="1214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dirty="0">
                <a:solidFill>
                  <a:srgbClr val="FFFF00"/>
                </a:solidFill>
              </a:rPr>
              <a:t>wysokie koszty utrzymania dzieci</a:t>
            </a:r>
          </a:p>
        </p:txBody>
      </p:sp>
      <p:sp>
        <p:nvSpPr>
          <p:cNvPr id="17" name="Prostokąt zaokrąglony 16"/>
          <p:cNvSpPr/>
          <p:nvPr/>
        </p:nvSpPr>
        <p:spPr>
          <a:xfrm>
            <a:off x="3929058" y="5286388"/>
            <a:ext cx="2428892" cy="1214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dirty="0">
                <a:solidFill>
                  <a:srgbClr val="FFFF00"/>
                </a:solidFill>
              </a:rPr>
              <a:t>trudności ze znalezieniem pracy oraz brak perspektyw na polepszenie warunków życia</a:t>
            </a:r>
          </a:p>
        </p:txBody>
      </p:sp>
      <p:sp>
        <p:nvSpPr>
          <p:cNvPr id="18" name="Strzałka w dół 17"/>
          <p:cNvSpPr/>
          <p:nvPr/>
        </p:nvSpPr>
        <p:spPr>
          <a:xfrm>
            <a:off x="928662" y="3000372"/>
            <a:ext cx="142876"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9" name="Strzałka w dół 18"/>
          <p:cNvSpPr/>
          <p:nvPr/>
        </p:nvSpPr>
        <p:spPr>
          <a:xfrm>
            <a:off x="2786050" y="3000372"/>
            <a:ext cx="142876"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trzałka w dół 19"/>
          <p:cNvSpPr/>
          <p:nvPr/>
        </p:nvSpPr>
        <p:spPr>
          <a:xfrm>
            <a:off x="4929190" y="3000372"/>
            <a:ext cx="142876" cy="35719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1" name="Prostokąt zaokrąglony 20"/>
          <p:cNvSpPr/>
          <p:nvPr/>
        </p:nvSpPr>
        <p:spPr>
          <a:xfrm>
            <a:off x="214282" y="1643050"/>
            <a:ext cx="1643074" cy="1214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dirty="0">
                <a:solidFill>
                  <a:srgbClr val="FFFF00"/>
                </a:solidFill>
              </a:rPr>
              <a:t>kryzys gospodarczy trwający od lat 90. XX wieku</a:t>
            </a:r>
          </a:p>
        </p:txBody>
      </p:sp>
      <p:sp>
        <p:nvSpPr>
          <p:cNvPr id="22" name="Prostokąt zaokrąglony 21"/>
          <p:cNvSpPr/>
          <p:nvPr/>
        </p:nvSpPr>
        <p:spPr>
          <a:xfrm>
            <a:off x="2071670" y="1643050"/>
            <a:ext cx="1643074" cy="1214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dirty="0">
                <a:solidFill>
                  <a:srgbClr val="FFFF00"/>
                </a:solidFill>
              </a:rPr>
              <a:t>niski poziom opieki medycznej</a:t>
            </a:r>
          </a:p>
        </p:txBody>
      </p:sp>
      <p:sp>
        <p:nvSpPr>
          <p:cNvPr id="23" name="Prostokąt zaokrąglony 22"/>
          <p:cNvSpPr/>
          <p:nvPr/>
        </p:nvSpPr>
        <p:spPr>
          <a:xfrm>
            <a:off x="3857620" y="1643050"/>
            <a:ext cx="2428892" cy="121444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sz="1600" dirty="0">
                <a:solidFill>
                  <a:srgbClr val="FFFF00"/>
                </a:solidFill>
              </a:rPr>
              <a:t>rozpowszechnienie takich chorób, jak alkoholizm i AIDS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p:txBody>
          <a:bodyPr/>
          <a:lstStyle/>
          <a:p>
            <a:pPr algn="ctr">
              <a:buNone/>
            </a:pPr>
            <a:r>
              <a:rPr lang="pl-PL" dirty="0"/>
              <a:t>Trwająca wojna oraz kryzys gospodarczy na Ukrainie sprawiły, że ludność bardzo zubożała. Większości mieszkańców brakuje pieniędzy na zakupy, dlatego firmom, zarówno rodzinnym, jak i zagranicznym, nie opłaca się budować zakładów przemysłowych czy centrów handlowych. Mała ilość towarów w sklepach powoduje, że Ukraińcy kupują je w sąsiednich krajach, np. w Polsce i na Słowacji </a:t>
            </a:r>
          </a:p>
        </p:txBody>
      </p:sp>
      <p:pic>
        <p:nvPicPr>
          <p:cNvPr id="4"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FFFF00"/>
                </a:solidFill>
                <a:effectLst>
                  <a:outerShdw blurRad="38100" dist="38100" dir="2700000" algn="tl">
                    <a:srgbClr val="000000">
                      <a:alpha val="43137"/>
                    </a:srgbClr>
                  </a:outerShdw>
                </a:effectLst>
              </a:rPr>
              <a:t>Najważniejsze !</a:t>
            </a:r>
          </a:p>
        </p:txBody>
      </p:sp>
      <p:sp>
        <p:nvSpPr>
          <p:cNvPr id="4" name="Prostokąt zaokrąglony 3"/>
          <p:cNvSpPr/>
          <p:nvPr/>
        </p:nvSpPr>
        <p:spPr>
          <a:xfrm>
            <a:off x="285720" y="2143116"/>
            <a:ext cx="8643998" cy="4357718"/>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buFont typeface="Arial" pitchFamily="34" charset="0"/>
              <a:buChar char="•"/>
            </a:pPr>
            <a:r>
              <a:rPr lang="pl-PL" dirty="0">
                <a:solidFill>
                  <a:srgbClr val="FFFF00"/>
                </a:solidFill>
              </a:rPr>
              <a:t> </a:t>
            </a:r>
            <a:r>
              <a:rPr lang="pl-PL" sz="2000" dirty="0">
                <a:solidFill>
                  <a:srgbClr val="FFFF00"/>
                </a:solidFill>
              </a:rPr>
              <a:t>W 2014 roku Półwysep Krymski wbrew woli władz Ukrainy został przyłączony do Rosji.</a:t>
            </a:r>
          </a:p>
          <a:p>
            <a:pPr>
              <a:buFont typeface="Arial" pitchFamily="34" charset="0"/>
              <a:buChar char="•"/>
            </a:pPr>
            <a:endParaRPr lang="pl-PL" sz="2000" dirty="0">
              <a:solidFill>
                <a:srgbClr val="FFFF00"/>
              </a:solidFill>
            </a:endParaRPr>
          </a:p>
          <a:p>
            <a:pPr>
              <a:buFont typeface="Arial" pitchFamily="34" charset="0"/>
              <a:buChar char="•"/>
            </a:pPr>
            <a:r>
              <a:rPr lang="pl-PL" sz="2000" dirty="0">
                <a:solidFill>
                  <a:srgbClr val="FFFF00"/>
                </a:solidFill>
              </a:rPr>
              <a:t> Od 2014 roku na Ukrainie trwa konflikt zbrojny, który obejmuje wschodnią część kraju.</a:t>
            </a:r>
          </a:p>
          <a:p>
            <a:pPr>
              <a:buFont typeface="Arial" pitchFamily="34" charset="0"/>
              <a:buChar char="•"/>
            </a:pPr>
            <a:endParaRPr lang="pl-PL" sz="2000" dirty="0">
              <a:solidFill>
                <a:srgbClr val="FFFF00"/>
              </a:solidFill>
            </a:endParaRPr>
          </a:p>
          <a:p>
            <a:pPr>
              <a:buFont typeface="Arial" pitchFamily="34" charset="0"/>
              <a:buChar char="•"/>
            </a:pPr>
            <a:r>
              <a:rPr lang="pl-PL" sz="2000" dirty="0">
                <a:solidFill>
                  <a:srgbClr val="FFFF00"/>
                </a:solidFill>
              </a:rPr>
              <a:t> Skutkami konfliktu zbrojnego na Ukrainie są: obniżenie produkcji przemysłowej, zmniejszenie liczby turystów odwiedzających ten kraj, zubożenie ludności oraz emigracja ludności za granicę.</a:t>
            </a:r>
          </a:p>
          <a:p>
            <a:pPr>
              <a:buFont typeface="Arial" pitchFamily="34" charset="0"/>
              <a:buChar char="•"/>
            </a:pPr>
            <a:endParaRPr lang="pl-PL" sz="2000" dirty="0">
              <a:solidFill>
                <a:srgbClr val="FFFF00"/>
              </a:solidFill>
            </a:endParaRPr>
          </a:p>
          <a:p>
            <a:pPr>
              <a:buFont typeface="Arial" pitchFamily="34" charset="0"/>
              <a:buChar char="•"/>
            </a:pPr>
            <a:r>
              <a:rPr lang="pl-PL" sz="2000" dirty="0">
                <a:solidFill>
                  <a:srgbClr val="FFFF00"/>
                </a:solidFill>
              </a:rPr>
              <a:t> Liczba ludności Ukrainy systematycznie się zmniejszyła. Powodami są zbyt mała liczba urodzeń w stosunku do liczby zgonów oraz emigracja.</a:t>
            </a:r>
          </a:p>
        </p:txBody>
      </p:sp>
      <p:pic>
        <p:nvPicPr>
          <p:cNvPr id="5"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b="1" dirty="0">
                <a:solidFill>
                  <a:srgbClr val="FFFF00"/>
                </a:solidFill>
                <a:effectLst>
                  <a:outerShdw blurRad="38100" dist="38100" dir="2700000" algn="tl">
                    <a:srgbClr val="000000">
                      <a:alpha val="43137"/>
                    </a:srgbClr>
                  </a:outerShdw>
                </a:effectLst>
              </a:rPr>
              <a:t>Ćwiczenia </a:t>
            </a:r>
            <a:r>
              <a:rPr lang="pl-PL" b="1" dirty="0">
                <a:solidFill>
                  <a:srgbClr val="FFFF00"/>
                </a:solidFill>
                <a:effectLst>
                  <a:outerShdw blurRad="38100" dist="38100" dir="2700000" algn="tl">
                    <a:srgbClr val="000000">
                      <a:alpha val="43137"/>
                    </a:srgbClr>
                  </a:outerShdw>
                </a:effectLst>
                <a:sym typeface="Wingdings" pitchFamily="2" charset="2"/>
              </a:rPr>
              <a:t></a:t>
            </a:r>
            <a:endParaRPr lang="pl-PL" b="1" dirty="0">
              <a:solidFill>
                <a:srgbClr val="FFFF00"/>
              </a:solidFill>
              <a:effectLst>
                <a:outerShdw blurRad="38100" dist="38100" dir="2700000" algn="tl">
                  <a:srgbClr val="000000">
                    <a:alpha val="43137"/>
                  </a:srgbClr>
                </a:outerShdw>
              </a:effectLst>
            </a:endParaRPr>
          </a:p>
        </p:txBody>
      </p:sp>
      <p:pic>
        <p:nvPicPr>
          <p:cNvPr id="4"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
        <p:nvSpPr>
          <p:cNvPr id="5" name="Elipsa 4"/>
          <p:cNvSpPr/>
          <p:nvPr/>
        </p:nvSpPr>
        <p:spPr>
          <a:xfrm>
            <a:off x="285720" y="2000240"/>
            <a:ext cx="7286676" cy="1000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solidFill>
                  <a:srgbClr val="FFFF00"/>
                </a:solidFill>
                <a:effectLst>
                  <a:outerShdw blurRad="38100" dist="38100" dir="2700000" algn="tl">
                    <a:srgbClr val="000000">
                      <a:alpha val="43137"/>
                    </a:srgbClr>
                  </a:outerShdw>
                </a:effectLst>
              </a:rPr>
              <a:t>1. Omów cechy terytorium Ukrainy sprzyjające rozwojowi gospodarki tego kraju.</a:t>
            </a:r>
          </a:p>
        </p:txBody>
      </p:sp>
      <p:sp>
        <p:nvSpPr>
          <p:cNvPr id="6" name="Elipsa 5"/>
          <p:cNvSpPr/>
          <p:nvPr/>
        </p:nvSpPr>
        <p:spPr>
          <a:xfrm>
            <a:off x="1714480" y="3500438"/>
            <a:ext cx="7286676" cy="100013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solidFill>
                  <a:srgbClr val="FFFF00"/>
                </a:solidFill>
                <a:effectLst>
                  <a:outerShdw blurRad="38100" dist="38100" dir="2700000" algn="tl">
                    <a:srgbClr val="000000">
                      <a:alpha val="43137"/>
                    </a:srgbClr>
                  </a:outerShdw>
                </a:effectLst>
              </a:rPr>
              <a:t>1. Przedstaw przyczyny spadku liczby ludności na Ukrainie.</a:t>
            </a:r>
          </a:p>
        </p:txBody>
      </p:sp>
      <p:sp>
        <p:nvSpPr>
          <p:cNvPr id="7" name="Elipsa 6"/>
          <p:cNvSpPr/>
          <p:nvPr/>
        </p:nvSpPr>
        <p:spPr>
          <a:xfrm>
            <a:off x="285720" y="5072074"/>
            <a:ext cx="7572428" cy="157163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solidFill>
                  <a:srgbClr val="FFFF00"/>
                </a:solidFill>
                <a:effectLst>
                  <a:outerShdw blurRad="38100" dist="38100" dir="2700000" algn="tl">
                    <a:srgbClr val="000000">
                      <a:alpha val="43137"/>
                    </a:srgbClr>
                  </a:outerShdw>
                </a:effectLst>
              </a:rPr>
              <a:t>1. Wyjaśnij wpływ konfliktów na Półwyspie Krymskim i na wschodzie Ukrainy na gospodarkę tego państwa.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785794"/>
            <a:ext cx="8229600" cy="5857916"/>
          </a:xfrm>
        </p:spPr>
        <p:txBody>
          <a:bodyPr/>
          <a:lstStyle/>
          <a:p>
            <a:pPr>
              <a:buFont typeface="Wingdings" pitchFamily="2" charset="2"/>
              <a:buChar char="q"/>
            </a:pPr>
            <a:r>
              <a:rPr lang="pl-PL" dirty="0"/>
              <a:t> Południowo-wschodni sąsiad Polski.</a:t>
            </a:r>
          </a:p>
          <a:p>
            <a:pPr>
              <a:buFont typeface="Wingdings" pitchFamily="2" charset="2"/>
              <a:buChar char="q"/>
            </a:pPr>
            <a:r>
              <a:rPr lang="pl-PL" dirty="0"/>
              <a:t> Drugie pod względem wielkości państwo w Europie.</a:t>
            </a:r>
          </a:p>
          <a:p>
            <a:pPr>
              <a:buFont typeface="Wingdings" pitchFamily="2" charset="2"/>
              <a:buChar char="q"/>
            </a:pPr>
            <a:r>
              <a:rPr lang="pl-PL" dirty="0"/>
              <a:t> Środkową i wschodnią część zajmują niziny, np. Nizina Połtawska, południową zaś – Nizina Czarnomorska.</a:t>
            </a:r>
          </a:p>
          <a:p>
            <a:pPr>
              <a:buFont typeface="Wingdings" pitchFamily="2" charset="2"/>
              <a:buChar char="q"/>
            </a:pPr>
            <a:r>
              <a:rPr lang="pl-PL" dirty="0"/>
              <a:t> Na południowym zachodzie rozciągają się największe obszary wyżyn oraz gór (Karpaty).</a:t>
            </a:r>
          </a:p>
          <a:p>
            <a:pPr>
              <a:buFont typeface="Wingdings" pitchFamily="2" charset="2"/>
              <a:buChar char="q"/>
            </a:pPr>
            <a:r>
              <a:rPr lang="pl-PL" dirty="0"/>
              <a:t> Zmniejsza się liczba ludności czego przyczyną jest mniejsza liczba urodzeń niż liczba zgonów oraz emigracja.</a:t>
            </a:r>
          </a:p>
          <a:p>
            <a:pPr>
              <a:buFont typeface="Wingdings" pitchFamily="2" charset="2"/>
              <a:buChar char="q"/>
            </a:pPr>
            <a:r>
              <a:rPr lang="pl-PL" dirty="0"/>
              <a:t> Współczesna Ukraina istnieje jako państwo od 1991 roku.</a:t>
            </a:r>
          </a:p>
          <a:p>
            <a:pPr>
              <a:buFont typeface="Wingdings" pitchFamily="2" charset="2"/>
              <a:buChar char="q"/>
            </a:pPr>
            <a:endParaRPr lang="pl-PL" dirty="0"/>
          </a:p>
          <a:p>
            <a:pPr algn="ctr">
              <a:buNone/>
            </a:pPr>
            <a:endParaRPr lang="pl-PL" dirty="0"/>
          </a:p>
          <a:p>
            <a:pPr algn="ctr">
              <a:buFont typeface="Wingdings" pitchFamily="2" charset="2"/>
              <a:buChar char="q"/>
            </a:pPr>
            <a:endParaRPr lang="pl-PL" dirty="0"/>
          </a:p>
          <a:p>
            <a:pPr algn="ctr">
              <a:buNone/>
            </a:pPr>
            <a:endParaRPr lang="pl-PL" dirty="0"/>
          </a:p>
          <a:p>
            <a:pPr algn="ctr">
              <a:buFont typeface="Wingdings" pitchFamily="2" charset="2"/>
              <a:buChar char="q"/>
            </a:pPr>
            <a:endParaRPr lang="pl-PL" dirty="0"/>
          </a:p>
        </p:txBody>
      </p:sp>
      <p:pic>
        <p:nvPicPr>
          <p:cNvPr id="1026"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28596" y="5500702"/>
            <a:ext cx="8229600" cy="1143000"/>
          </a:xfrm>
        </p:spPr>
        <p:txBody>
          <a:bodyPr>
            <a:normAutofit/>
          </a:bodyPr>
          <a:lstStyle/>
          <a:p>
            <a:pPr algn="ctr"/>
            <a:r>
              <a:rPr lang="pl-PL" sz="6000" b="1" dirty="0">
                <a:solidFill>
                  <a:srgbClr val="FFFF00"/>
                </a:solidFill>
                <a:effectLst>
                  <a:outerShdw blurRad="38100" dist="38100" dir="2700000" algn="tl">
                    <a:srgbClr val="000000">
                      <a:alpha val="43137"/>
                    </a:srgbClr>
                  </a:outerShdw>
                </a:effectLst>
              </a:rPr>
              <a:t>Oczami podróżnika </a:t>
            </a:r>
            <a:r>
              <a:rPr lang="pl-PL" sz="6000" b="1" dirty="0">
                <a:solidFill>
                  <a:srgbClr val="FFFF00"/>
                </a:solidFill>
                <a:effectLst>
                  <a:outerShdw blurRad="38100" dist="38100" dir="2700000" algn="tl">
                    <a:srgbClr val="000000">
                      <a:alpha val="43137"/>
                    </a:srgbClr>
                  </a:outerShdw>
                </a:effectLst>
                <a:sym typeface="Wingdings" pitchFamily="2" charset="2"/>
              </a:rPr>
              <a:t></a:t>
            </a:r>
            <a:endParaRPr lang="pl-PL" sz="6000" b="1" dirty="0">
              <a:solidFill>
                <a:srgbClr val="FFFF00"/>
              </a:solidFill>
              <a:effectLst>
                <a:outerShdw blurRad="38100" dist="38100" dir="2700000" algn="tl">
                  <a:srgbClr val="000000">
                    <a:alpha val="43137"/>
                  </a:srgbClr>
                </a:outerShdw>
              </a:effectLst>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5000" r="-25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229600" cy="1143000"/>
          </a:xfrm>
        </p:spPr>
        <p:txBody>
          <a:bodyPr>
            <a:normAutofit/>
          </a:bodyPr>
          <a:lstStyle/>
          <a:p>
            <a:r>
              <a:rPr lang="pl-PL" sz="6000" b="1" dirty="0">
                <a:solidFill>
                  <a:schemeClr val="tx1"/>
                </a:solidFill>
                <a:effectLst>
                  <a:outerShdw blurRad="38100" dist="38100" dir="2700000" algn="tl">
                    <a:srgbClr val="000000">
                      <a:alpha val="43137"/>
                    </a:srgbClr>
                  </a:outerShdw>
                </a:effectLst>
              </a:rPr>
              <a:t>  KIJÓW</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Tytuł 1"/>
          <p:cNvSpPr>
            <a:spLocks noGrp="1"/>
          </p:cNvSpPr>
          <p:nvPr>
            <p:ph idx="1"/>
          </p:nvPr>
        </p:nvSpPr>
        <p:spPr>
          <a:xfrm>
            <a:off x="428596" y="1428736"/>
            <a:ext cx="8229600" cy="5429264"/>
          </a:xfrm>
        </p:spPr>
        <p:txBody>
          <a:bodyPr>
            <a:normAutofit/>
          </a:bodyPr>
          <a:lstStyle/>
          <a:p>
            <a:pPr algn="ctr">
              <a:buNone/>
            </a:pPr>
            <a:r>
              <a:rPr lang="pl-PL" dirty="0"/>
              <a:t>	To stolica i największe miasto Ukrainy. Kijów usytuowany jest na północy kraju tuż nad wodami malowniczej rzeki Dniepr. W XVI wieku miasto leżało w granicach Korony Polskiej, a korzenie ma tu wielu wybitnych Polaków m.in. poeta Feliks Konarski i reżyser Maria Kaniewska.</a:t>
            </a:r>
          </a:p>
          <a:p>
            <a:pPr algn="ctr">
              <a:buNone/>
            </a:pPr>
            <a:r>
              <a:rPr lang="pl-PL" dirty="0"/>
              <a:t>	Charakterystycznym elementem krajobrazu miasta są złote kopuły licznych cerkwi i soborów. Dwie budowle, Sobór Mądrości Bożej i Ławra </a:t>
            </a:r>
            <a:r>
              <a:rPr lang="pl-PL" dirty="0" err="1"/>
              <a:t>Pieczerska</a:t>
            </a:r>
            <a:r>
              <a:rPr lang="pl-PL" dirty="0"/>
              <a:t>, znajdują się na liście zabytków UNESCO. Wśród świątyń prawosławnych można znaleźć tu także synagogę lub dom modlitewny Karaimów. </a:t>
            </a:r>
          </a:p>
          <a:p>
            <a:endParaRPr lang="pl-PL" dirty="0"/>
          </a:p>
        </p:txBody>
      </p:sp>
      <p:pic>
        <p:nvPicPr>
          <p:cNvPr id="5"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26" name="Picture 2" descr="Kijów - Ukraina - Wirtualny przewodnik turystyczny - navtur.pl"/>
          <p:cNvPicPr>
            <a:picLocks noChangeAspect="1" noChangeArrowheads="1"/>
          </p:cNvPicPr>
          <p:nvPr/>
        </p:nvPicPr>
        <p:blipFill>
          <a:blip r:embed="rId2"/>
          <a:srcRect/>
          <a:stretch>
            <a:fillRect/>
          </a:stretch>
        </p:blipFill>
        <p:spPr bwMode="auto">
          <a:xfrm>
            <a:off x="0" y="3500438"/>
            <a:ext cx="6702131" cy="3357562"/>
          </a:xfrm>
          <a:prstGeom prst="rect">
            <a:avLst/>
          </a:prstGeom>
          <a:noFill/>
        </p:spPr>
      </p:pic>
      <p:pic>
        <p:nvPicPr>
          <p:cNvPr id="1028" name="Picture 4" descr="Ukraina. Kijów - różne twarze jednego miasta"/>
          <p:cNvPicPr>
            <a:picLocks noChangeAspect="1" noChangeArrowheads="1"/>
          </p:cNvPicPr>
          <p:nvPr/>
        </p:nvPicPr>
        <p:blipFill>
          <a:blip r:embed="rId3"/>
          <a:srcRect/>
          <a:stretch>
            <a:fillRect/>
          </a:stretch>
        </p:blipFill>
        <p:spPr bwMode="auto">
          <a:xfrm>
            <a:off x="3357554" y="1"/>
            <a:ext cx="5786446" cy="3500438"/>
          </a:xfrm>
          <a:prstGeom prst="rect">
            <a:avLst/>
          </a:prstGeom>
          <a:noFill/>
        </p:spPr>
      </p:pic>
      <p:pic>
        <p:nvPicPr>
          <p:cNvPr id="1030" name="Picture 6" descr="Kijów dokonuje postępów w dążeniu do UE&quot;"/>
          <p:cNvPicPr>
            <a:picLocks noChangeAspect="1" noChangeArrowheads="1"/>
          </p:cNvPicPr>
          <p:nvPr/>
        </p:nvPicPr>
        <p:blipFill>
          <a:blip r:embed="rId4"/>
          <a:srcRect/>
          <a:stretch>
            <a:fillRect/>
          </a:stretch>
        </p:blipFill>
        <p:spPr bwMode="auto">
          <a:xfrm>
            <a:off x="4143376" y="3500438"/>
            <a:ext cx="5000624" cy="3357562"/>
          </a:xfrm>
          <a:prstGeom prst="rect">
            <a:avLst/>
          </a:prstGeom>
          <a:noFill/>
        </p:spPr>
      </p:pic>
      <p:pic>
        <p:nvPicPr>
          <p:cNvPr id="1032" name="Picture 8" descr="Jeśli lecisz do Kijowa, koniecznie odwiedź Czarnobyl. Po serialu ..."/>
          <p:cNvPicPr>
            <a:picLocks noChangeAspect="1" noChangeArrowheads="1"/>
          </p:cNvPicPr>
          <p:nvPr/>
        </p:nvPicPr>
        <p:blipFill>
          <a:blip r:embed="rId5"/>
          <a:srcRect/>
          <a:stretch>
            <a:fillRect/>
          </a:stretch>
        </p:blipFill>
        <p:spPr bwMode="auto">
          <a:xfrm>
            <a:off x="0" y="0"/>
            <a:ext cx="3809995" cy="3500438"/>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214282" y="0"/>
            <a:ext cx="8229600" cy="1143000"/>
          </a:xfrm>
        </p:spPr>
        <p:txBody>
          <a:bodyPr>
            <a:normAutofit/>
          </a:bodyPr>
          <a:lstStyle/>
          <a:p>
            <a:r>
              <a:rPr lang="pl-PL" sz="6000" b="1" dirty="0">
                <a:solidFill>
                  <a:schemeClr val="tx1"/>
                </a:solidFill>
                <a:effectLst>
                  <a:outerShdw blurRad="38100" dist="38100" dir="2700000" algn="tl">
                    <a:srgbClr val="000000">
                      <a:alpha val="43137"/>
                    </a:srgbClr>
                  </a:outerShdw>
                </a:effectLst>
              </a:rPr>
              <a:t>ODESSA</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43050"/>
            <a:ext cx="8229600" cy="4929222"/>
          </a:xfrm>
        </p:spPr>
        <p:txBody>
          <a:bodyPr>
            <a:normAutofit fontScale="92500"/>
          </a:bodyPr>
          <a:lstStyle/>
          <a:p>
            <a:pPr algn="ctr">
              <a:buNone/>
            </a:pPr>
            <a:r>
              <a:rPr lang="pl-PL" dirty="0"/>
              <a:t>	To jedno z głównych centrów południowej Ukrainy. Liczy milion mieszkańców, a jego malownicze położenie tuż nad wodami Morza Czarnego masowo przyciąga turystów </a:t>
            </a:r>
            <a:br>
              <a:rPr lang="pl-PL" dirty="0"/>
            </a:br>
            <a:r>
              <a:rPr lang="pl-PL" dirty="0"/>
              <a:t>i rokrocznie zwiększa tę liczbę o kolejne kilka tysięcy. Odessa to największy port morski w kraju w dodatku świetnie skomunikowany z dużymi miastami Europy - znajduje się tu międzynarodowe lotnisko.</a:t>
            </a:r>
          </a:p>
          <a:p>
            <a:pPr algn="ctr">
              <a:buNone/>
            </a:pPr>
            <a:r>
              <a:rPr lang="pl-PL" dirty="0"/>
              <a:t>	Liczba zabytków Odessy jest imponująca. Także ich jakość jest bardzo różnorodna - od cerkwi i kościołów przez budynki pałaców, filharmonii, opery aż po latarnię morską, katakumby czy słynne Schody Potiomkinowskie. Plaże w regionie są szerokie i zadbane, a im dalej na południe tym ładniejsze i czystsze.</a:t>
            </a:r>
          </a:p>
          <a:p>
            <a:pPr algn="ctr">
              <a:buNone/>
            </a:pPr>
            <a:endParaRPr lang="pl-PL" dirty="0"/>
          </a:p>
        </p:txBody>
      </p:sp>
      <p:pic>
        <p:nvPicPr>
          <p:cNvPr id="4"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5058" name="AutoShape 2" descr="Teatr Opery i Baletu, Odessa, Ukrai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5060" name="Picture 4" descr="NEMO Hotel Resort and Spa Odessa - rezerwuj pokoje w hotelu NEMO ..."/>
          <p:cNvPicPr>
            <a:picLocks noChangeAspect="1" noChangeArrowheads="1"/>
          </p:cNvPicPr>
          <p:nvPr/>
        </p:nvPicPr>
        <p:blipFill>
          <a:blip r:embed="rId2"/>
          <a:srcRect/>
          <a:stretch>
            <a:fillRect/>
          </a:stretch>
        </p:blipFill>
        <p:spPr bwMode="auto">
          <a:xfrm>
            <a:off x="3571868" y="0"/>
            <a:ext cx="5572132" cy="4071942"/>
          </a:xfrm>
          <a:prstGeom prst="rect">
            <a:avLst/>
          </a:prstGeom>
          <a:noFill/>
        </p:spPr>
      </p:pic>
      <p:sp>
        <p:nvSpPr>
          <p:cNvPr id="45062" name="AutoShape 6" descr="Odessa nad Morzem Czarnym - co zobaczyć, plaże i zabytki - Podróże"/>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5064" name="Picture 8" descr="Odessa - Nawigator Ukraina"/>
          <p:cNvPicPr>
            <a:picLocks noChangeAspect="1" noChangeArrowheads="1"/>
          </p:cNvPicPr>
          <p:nvPr/>
        </p:nvPicPr>
        <p:blipFill>
          <a:blip r:embed="rId3"/>
          <a:srcRect/>
          <a:stretch>
            <a:fillRect/>
          </a:stretch>
        </p:blipFill>
        <p:spPr bwMode="auto">
          <a:xfrm>
            <a:off x="-1" y="4071943"/>
            <a:ext cx="5786447" cy="2786058"/>
          </a:xfrm>
          <a:prstGeom prst="rect">
            <a:avLst/>
          </a:prstGeom>
          <a:noFill/>
        </p:spPr>
      </p:pic>
      <p:pic>
        <p:nvPicPr>
          <p:cNvPr id="45066" name="Picture 10" descr="Ryanair otwiera nowe trasy z Polski na Ukrainę - Podróże"/>
          <p:cNvPicPr>
            <a:picLocks noChangeAspect="1" noChangeArrowheads="1"/>
          </p:cNvPicPr>
          <p:nvPr/>
        </p:nvPicPr>
        <p:blipFill>
          <a:blip r:embed="rId4"/>
          <a:srcRect/>
          <a:stretch>
            <a:fillRect/>
          </a:stretch>
        </p:blipFill>
        <p:spPr bwMode="auto">
          <a:xfrm>
            <a:off x="5143504" y="4071942"/>
            <a:ext cx="4000496" cy="2786058"/>
          </a:xfrm>
          <a:prstGeom prst="rect">
            <a:avLst/>
          </a:prstGeom>
          <a:noFill/>
        </p:spPr>
      </p:pic>
      <p:sp>
        <p:nvSpPr>
          <p:cNvPr id="45068" name="AutoShape 12" descr="Teatr Opery i Baletu, Odessa, Ukraina"/>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pl-PL"/>
          </a:p>
        </p:txBody>
      </p:sp>
      <p:pic>
        <p:nvPicPr>
          <p:cNvPr id="45070" name="Picture 14" descr="Odessa - czy wakacje na Ukrainie to dobry pomysł? - Marionetka Mody"/>
          <p:cNvPicPr>
            <a:picLocks noChangeAspect="1" noChangeArrowheads="1"/>
          </p:cNvPicPr>
          <p:nvPr/>
        </p:nvPicPr>
        <p:blipFill>
          <a:blip r:embed="rId5"/>
          <a:srcRect/>
          <a:stretch>
            <a:fillRect/>
          </a:stretch>
        </p:blipFill>
        <p:spPr bwMode="auto">
          <a:xfrm>
            <a:off x="0" y="0"/>
            <a:ext cx="3571868" cy="4071942"/>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l="-25000" r="-25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42844" y="0"/>
            <a:ext cx="8229600" cy="1143000"/>
          </a:xfrm>
        </p:spPr>
        <p:txBody>
          <a:bodyPr>
            <a:normAutofit/>
          </a:bodyPr>
          <a:lstStyle/>
          <a:p>
            <a:r>
              <a:rPr lang="pl-PL" sz="6000" b="1" dirty="0">
                <a:solidFill>
                  <a:schemeClr val="tx1"/>
                </a:solidFill>
                <a:effectLst>
                  <a:outerShdw blurRad="38100" dist="38100" dir="2700000" algn="tl">
                    <a:srgbClr val="000000">
                      <a:alpha val="43137"/>
                    </a:srgbClr>
                  </a:outerShdw>
                </a:effectLst>
              </a:rPr>
              <a:t>Kamieniec Podolski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28596" y="1500174"/>
            <a:ext cx="8258204" cy="4824426"/>
          </a:xfrm>
        </p:spPr>
        <p:txBody>
          <a:bodyPr>
            <a:normAutofit fontScale="92500"/>
          </a:bodyPr>
          <a:lstStyle/>
          <a:p>
            <a:pPr algn="ctr">
              <a:buNone/>
            </a:pPr>
            <a:r>
              <a:rPr lang="pl-PL" dirty="0"/>
              <a:t>	Największą atrakcją stolicy Podola, czyli Kamieńca Podolskiego, jest zabytkowa twierdza z XIV wieku. Monumentalny zespół zamkowy z dużą liczbą baszt to prawdziwa perła wśród ukraińskich warowni. Budowla góruje nad rzeką </a:t>
            </a:r>
            <a:r>
              <a:rPr lang="pl-PL" dirty="0" err="1"/>
              <a:t>Smotrycz</a:t>
            </a:r>
            <a:r>
              <a:rPr lang="pl-PL" dirty="0"/>
              <a:t> i strzeże wejścia do miejskiej starówki. W średniowieczu broniła tych terenów przed naporem tureckim. Dziś najefektywniej prezentuje się Stary Zamek otoczony licznymi wieżami.</a:t>
            </a:r>
          </a:p>
          <a:p>
            <a:pPr algn="ctr">
              <a:buNone/>
            </a:pPr>
            <a:r>
              <a:rPr lang="pl-PL" dirty="0"/>
              <a:t>	Kamieniec Podolski liczy prawie 100 tys. mieszkańców. Oprócz historycznej twierdzy ma urokliwe Stare Miasto. Wśród wielu atrakcji dominują zwłaszcza świątynie katolickie i prawosławne, baszty i bramy miejskie.</a:t>
            </a:r>
          </a:p>
          <a:p>
            <a:pPr algn="ctr">
              <a:buNone/>
            </a:pPr>
            <a:endParaRPr lang="pl-PL" dirty="0"/>
          </a:p>
        </p:txBody>
      </p:sp>
      <p:pic>
        <p:nvPicPr>
          <p:cNvPr id="4"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214282" y="214290"/>
            <a:ext cx="4357718" cy="6286544"/>
          </a:xfrm>
        </p:spPr>
        <p:txBody>
          <a:bodyPr>
            <a:normAutofit fontScale="92500" lnSpcReduction="10000"/>
          </a:bodyPr>
          <a:lstStyle/>
          <a:p>
            <a:r>
              <a:rPr lang="pl-PL" dirty="0">
                <a:solidFill>
                  <a:srgbClr val="FFFF00"/>
                </a:solidFill>
              </a:rPr>
              <a:t>Powierzchnia: </a:t>
            </a:r>
          </a:p>
          <a:p>
            <a:pPr algn="ctr">
              <a:buNone/>
            </a:pPr>
            <a:r>
              <a:rPr lang="pl-PL" b="1" dirty="0"/>
              <a:t>603 500 </a:t>
            </a:r>
            <a:r>
              <a:rPr lang="pl-PL" b="1" dirty="0" err="1"/>
              <a:t>km²</a:t>
            </a:r>
            <a:endParaRPr lang="pl-PL" b="1" dirty="0"/>
          </a:p>
          <a:p>
            <a:r>
              <a:rPr lang="pl-PL" dirty="0">
                <a:solidFill>
                  <a:srgbClr val="FFFF00"/>
                </a:solidFill>
              </a:rPr>
              <a:t>Liczba ludności:</a:t>
            </a:r>
          </a:p>
          <a:p>
            <a:pPr algn="ctr">
              <a:buNone/>
            </a:pPr>
            <a:r>
              <a:rPr lang="pl-PL" b="1" dirty="0"/>
              <a:t>44 831 000 (2017; bez Półwyspu Krymskiego zajętego przez Rosję – 42 800 000)</a:t>
            </a:r>
          </a:p>
          <a:p>
            <a:r>
              <a:rPr lang="pl-PL" dirty="0">
                <a:solidFill>
                  <a:srgbClr val="FFFF00"/>
                </a:solidFill>
              </a:rPr>
              <a:t>Gęstość zaludnienia: </a:t>
            </a:r>
          </a:p>
          <a:p>
            <a:pPr algn="ctr">
              <a:buNone/>
            </a:pPr>
            <a:r>
              <a:rPr lang="pl-PL" b="1" dirty="0"/>
              <a:t>77 os./</a:t>
            </a:r>
            <a:r>
              <a:rPr lang="pl-PL" b="1" dirty="0" err="1"/>
              <a:t>km²</a:t>
            </a:r>
            <a:r>
              <a:rPr lang="pl-PL" b="1" dirty="0"/>
              <a:t> (2017)</a:t>
            </a:r>
          </a:p>
          <a:p>
            <a:r>
              <a:rPr lang="pl-PL" dirty="0">
                <a:solidFill>
                  <a:srgbClr val="FFFF00"/>
                </a:solidFill>
              </a:rPr>
              <a:t>Stolica: </a:t>
            </a:r>
          </a:p>
          <a:p>
            <a:pPr algn="ctr">
              <a:buNone/>
            </a:pPr>
            <a:r>
              <a:rPr lang="pl-PL" b="1" dirty="0"/>
              <a:t>Kijów</a:t>
            </a:r>
          </a:p>
          <a:p>
            <a:r>
              <a:rPr lang="pl-PL" dirty="0">
                <a:solidFill>
                  <a:srgbClr val="FFFF00"/>
                </a:solidFill>
              </a:rPr>
              <a:t>Język urzędowy: </a:t>
            </a:r>
          </a:p>
          <a:p>
            <a:pPr algn="ctr">
              <a:buNone/>
            </a:pPr>
            <a:r>
              <a:rPr lang="pl-PL" b="1" dirty="0"/>
              <a:t>ukraiński</a:t>
            </a:r>
          </a:p>
          <a:p>
            <a:r>
              <a:rPr lang="pl-PL" dirty="0">
                <a:solidFill>
                  <a:srgbClr val="FFFF00"/>
                </a:solidFill>
              </a:rPr>
              <a:t>Waluta: </a:t>
            </a:r>
          </a:p>
          <a:p>
            <a:pPr algn="ctr">
              <a:buNone/>
            </a:pPr>
            <a:r>
              <a:rPr lang="pl-PL" b="1" dirty="0"/>
              <a:t>hrywna</a:t>
            </a:r>
            <a:r>
              <a:rPr lang="pl-PL" dirty="0"/>
              <a:t> </a:t>
            </a:r>
          </a:p>
        </p:txBody>
      </p:sp>
      <p:pic>
        <p:nvPicPr>
          <p:cNvPr id="39938" name="Picture 2" descr="Położenie Ukrainy"/>
          <p:cNvPicPr>
            <a:picLocks noChangeAspect="1" noChangeArrowheads="1"/>
          </p:cNvPicPr>
          <p:nvPr/>
        </p:nvPicPr>
        <p:blipFill>
          <a:blip r:embed="rId2"/>
          <a:srcRect/>
          <a:stretch>
            <a:fillRect/>
          </a:stretch>
        </p:blipFill>
        <p:spPr bwMode="auto">
          <a:xfrm>
            <a:off x="4217089" y="2643182"/>
            <a:ext cx="4926911" cy="4214818"/>
          </a:xfrm>
          <a:prstGeom prst="rect">
            <a:avLst/>
          </a:prstGeom>
          <a:noFill/>
        </p:spPr>
      </p:pic>
      <p:pic>
        <p:nvPicPr>
          <p:cNvPr id="5" name="Picture 2" descr="Niepokoje na Ukrainie. Wiece i ataki siłowe na bank centralny. NBU ..."/>
          <p:cNvPicPr>
            <a:picLocks noChangeAspect="1" noChangeArrowheads="1"/>
          </p:cNvPicPr>
          <p:nvPr/>
        </p:nvPicPr>
        <p:blipFill>
          <a:blip r:embed="rId3" cstate="print"/>
          <a:srcRect/>
          <a:stretch>
            <a:fillRect/>
          </a:stretch>
        </p:blipFill>
        <p:spPr bwMode="auto">
          <a:xfrm>
            <a:off x="5286380" y="0"/>
            <a:ext cx="2643206" cy="2643206"/>
          </a:xfrm>
          <a:prstGeom prst="rect">
            <a:avLst/>
          </a:prstGeom>
          <a:noFill/>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42844" y="142852"/>
            <a:ext cx="8229600" cy="1143000"/>
          </a:xfrm>
        </p:spPr>
        <p:txBody>
          <a:bodyPr>
            <a:normAutofit/>
          </a:bodyPr>
          <a:lstStyle/>
          <a:p>
            <a:r>
              <a:rPr lang="pl-PL" sz="6000" b="1" dirty="0">
                <a:solidFill>
                  <a:schemeClr val="tx1"/>
                </a:solidFill>
                <a:effectLst>
                  <a:outerShdw blurRad="38100" dist="38100" dir="2700000" algn="tl">
                    <a:srgbClr val="000000">
                      <a:alpha val="43137"/>
                    </a:srgbClr>
                  </a:outerShdw>
                </a:effectLst>
              </a:rPr>
              <a:t>Pasmo Czarnohory</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Podtytuł 5"/>
          <p:cNvSpPr>
            <a:spLocks noGrp="1"/>
          </p:cNvSpPr>
          <p:nvPr>
            <p:ph type="subTitle" idx="1"/>
          </p:nvPr>
        </p:nvSpPr>
        <p:spPr>
          <a:xfrm>
            <a:off x="533400" y="1571612"/>
            <a:ext cx="7854696" cy="5143536"/>
          </a:xfrm>
        </p:spPr>
        <p:txBody>
          <a:bodyPr>
            <a:normAutofit/>
          </a:bodyPr>
          <a:lstStyle/>
          <a:p>
            <a:pPr algn="ctr"/>
            <a:r>
              <a:rPr lang="pl-PL" dirty="0">
                <a:solidFill>
                  <a:schemeClr val="bg1"/>
                </a:solidFill>
              </a:rPr>
              <a:t>Dzikie i rozległe połoniny karpackie przyciągają na zachód Ukrainy zapalonych piechurów oraz miłośników niezapomnianych górskich widoków. Zainteresowaniem traperów cieszy się zwłaszcza pasmo Czarnohory ze szczytem Howerla, najwyższe </a:t>
            </a:r>
            <a:br>
              <a:rPr lang="pl-PL" dirty="0">
                <a:solidFill>
                  <a:schemeClr val="bg1"/>
                </a:solidFill>
              </a:rPr>
            </a:br>
            <a:r>
              <a:rPr lang="pl-PL" dirty="0">
                <a:solidFill>
                  <a:schemeClr val="bg1"/>
                </a:solidFill>
              </a:rPr>
              <a:t>w tej części Karpat, pełne źródeł mineralnych i jezior. W rejonie Czarnohory znajduje się pierwotny las bukowy wpisany na listę UNESCO w 2007 roku. Pasmo leży w granicach regionu etnograficznego - Huculszczyzny zamieszkiwanej przez pasterzy-Hucułów. </a:t>
            </a:r>
          </a:p>
        </p:txBody>
      </p:sp>
      <p:pic>
        <p:nvPicPr>
          <p:cNvPr id="7"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6082" name="Picture 2" descr="pasmo Czarnohory | Cezarkos - blog o podróżach górskich i rowerowych"/>
          <p:cNvPicPr>
            <a:picLocks noChangeAspect="1" noChangeArrowheads="1"/>
          </p:cNvPicPr>
          <p:nvPr/>
        </p:nvPicPr>
        <p:blipFill>
          <a:blip r:embed="rId2" cstate="print"/>
          <a:srcRect/>
          <a:stretch>
            <a:fillRect/>
          </a:stretch>
        </p:blipFill>
        <p:spPr bwMode="auto">
          <a:xfrm>
            <a:off x="0" y="3714752"/>
            <a:ext cx="6056045" cy="3143248"/>
          </a:xfrm>
          <a:prstGeom prst="rect">
            <a:avLst/>
          </a:prstGeom>
          <a:noFill/>
        </p:spPr>
      </p:pic>
      <p:pic>
        <p:nvPicPr>
          <p:cNvPr id="46084" name="Picture 4" descr="Karpaty ukraińskie – Czarnohora #harpagany dwa | Cezarkos - blog o ..."/>
          <p:cNvPicPr>
            <a:picLocks noChangeAspect="1" noChangeArrowheads="1"/>
          </p:cNvPicPr>
          <p:nvPr/>
        </p:nvPicPr>
        <p:blipFill>
          <a:blip r:embed="rId3" cstate="print"/>
          <a:srcRect/>
          <a:stretch>
            <a:fillRect/>
          </a:stretch>
        </p:blipFill>
        <p:spPr bwMode="auto">
          <a:xfrm>
            <a:off x="3929058" y="0"/>
            <a:ext cx="5214942" cy="3714752"/>
          </a:xfrm>
          <a:prstGeom prst="rect">
            <a:avLst/>
          </a:prstGeom>
          <a:noFill/>
        </p:spPr>
      </p:pic>
      <p:pic>
        <p:nvPicPr>
          <p:cNvPr id="46086" name="Picture 6" descr="W paśmie Kostrzycy na Czarnohorze, czyli wędrówka przez trzy ..."/>
          <p:cNvPicPr>
            <a:picLocks noChangeAspect="1" noChangeArrowheads="1"/>
          </p:cNvPicPr>
          <p:nvPr/>
        </p:nvPicPr>
        <p:blipFill>
          <a:blip r:embed="rId4"/>
          <a:srcRect/>
          <a:stretch>
            <a:fillRect/>
          </a:stretch>
        </p:blipFill>
        <p:spPr bwMode="auto">
          <a:xfrm>
            <a:off x="4857752" y="3714753"/>
            <a:ext cx="4286248" cy="3143248"/>
          </a:xfrm>
          <a:prstGeom prst="rect">
            <a:avLst/>
          </a:prstGeom>
          <a:noFill/>
        </p:spPr>
      </p:pic>
      <p:pic>
        <p:nvPicPr>
          <p:cNvPr id="46088" name="Picture 8" descr="W paśmie Kostrzycy na Czarnohorze, czyli wędrówka przez trzy ..."/>
          <p:cNvPicPr>
            <a:picLocks noChangeAspect="1" noChangeArrowheads="1"/>
          </p:cNvPicPr>
          <p:nvPr/>
        </p:nvPicPr>
        <p:blipFill>
          <a:blip r:embed="rId5"/>
          <a:srcRect/>
          <a:stretch>
            <a:fillRect/>
          </a:stretch>
        </p:blipFill>
        <p:spPr bwMode="auto">
          <a:xfrm>
            <a:off x="0" y="0"/>
            <a:ext cx="4286248" cy="3714752"/>
          </a:xfrm>
          <a:prstGeom prst="rect">
            <a:avLst/>
          </a:prstGeom>
          <a:noFill/>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142844" y="0"/>
            <a:ext cx="8786874" cy="2428868"/>
          </a:xfrm>
        </p:spPr>
        <p:txBody>
          <a:bodyPr>
            <a:normAutofit/>
          </a:bodyPr>
          <a:lstStyle/>
          <a:p>
            <a:r>
              <a:rPr lang="pl-PL" sz="6000" b="1" dirty="0">
                <a:solidFill>
                  <a:schemeClr val="tx1"/>
                </a:solidFill>
              </a:rPr>
              <a:t>Krym: Chersonez Taurydzki</a:t>
            </a:r>
            <a:br>
              <a:rPr lang="pl-PL" b="1" dirty="0"/>
            </a:br>
            <a:endParaRPr lang="pl-PL"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43050"/>
            <a:ext cx="8229600" cy="4929222"/>
          </a:xfrm>
        </p:spPr>
        <p:txBody>
          <a:bodyPr/>
          <a:lstStyle/>
          <a:p>
            <a:pPr algn="ctr">
              <a:buNone/>
            </a:pPr>
            <a:r>
              <a:rPr lang="pl-PL" dirty="0"/>
              <a:t>To antyczna kolonia Miletu. Dziś nosi nazwę Półwyspu Krymskiego. Nieduży, ale bardzo nietypowy fragment ruin na południu Krymu zwany Chersonezem Taurydzkim zalicza się do siedmiu cudów Ukrainy. Białe kolumny i fragment amfiteatru natychmiast przenoszą myślami do starożytnej Grecji. Chersonez obecnie pełni funkcję rezerwatu archeologicznego, </a:t>
            </a:r>
            <a:br>
              <a:rPr lang="pl-PL" dirty="0"/>
            </a:br>
            <a:r>
              <a:rPr lang="pl-PL" dirty="0"/>
              <a:t>a badania prowadzą w nim także polscy badacze. W jego granicach znajduje się też wiele pozostałości świątyń bizantyjskich. W okolicy antycznego miasta jest sporo ładnych plaż, co czyni miejsce szczególnie atrakcyjnym.</a:t>
            </a:r>
          </a:p>
        </p:txBody>
      </p:sp>
      <p:pic>
        <p:nvPicPr>
          <p:cNvPr id="4"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8130" name="Picture 2" descr="Chersonez Taurydzki - zdjęcia - Kolumber.pl"/>
          <p:cNvPicPr>
            <a:picLocks noChangeAspect="1" noChangeArrowheads="1"/>
          </p:cNvPicPr>
          <p:nvPr/>
        </p:nvPicPr>
        <p:blipFill>
          <a:blip r:embed="rId2"/>
          <a:srcRect/>
          <a:stretch>
            <a:fillRect/>
          </a:stretch>
        </p:blipFill>
        <p:spPr bwMode="auto">
          <a:xfrm>
            <a:off x="0" y="3209924"/>
            <a:ext cx="4876800" cy="3648076"/>
          </a:xfrm>
          <a:prstGeom prst="rect">
            <a:avLst/>
          </a:prstGeom>
          <a:noFill/>
        </p:spPr>
      </p:pic>
      <p:pic>
        <p:nvPicPr>
          <p:cNvPr id="48132" name="Picture 4" descr="Zdjęcia: Chersonez Taurydzki, Półwysep Krymski, Krymskie ..."/>
          <p:cNvPicPr>
            <a:picLocks noChangeAspect="1" noChangeArrowheads="1"/>
          </p:cNvPicPr>
          <p:nvPr/>
        </p:nvPicPr>
        <p:blipFill>
          <a:blip r:embed="rId3"/>
          <a:srcRect/>
          <a:stretch>
            <a:fillRect/>
          </a:stretch>
        </p:blipFill>
        <p:spPr bwMode="auto">
          <a:xfrm>
            <a:off x="4429124" y="1"/>
            <a:ext cx="4714876" cy="3214692"/>
          </a:xfrm>
          <a:prstGeom prst="rect">
            <a:avLst/>
          </a:prstGeom>
          <a:noFill/>
        </p:spPr>
      </p:pic>
      <p:pic>
        <p:nvPicPr>
          <p:cNvPr id="48134" name="Picture 6" descr="Nowy turysta na Krymie - Sputnik Polska"/>
          <p:cNvPicPr>
            <a:picLocks noChangeAspect="1" noChangeArrowheads="1"/>
          </p:cNvPicPr>
          <p:nvPr/>
        </p:nvPicPr>
        <p:blipFill>
          <a:blip r:embed="rId4"/>
          <a:srcRect/>
          <a:stretch>
            <a:fillRect/>
          </a:stretch>
        </p:blipFill>
        <p:spPr bwMode="auto">
          <a:xfrm>
            <a:off x="4714876" y="3214686"/>
            <a:ext cx="4429124" cy="3643314"/>
          </a:xfrm>
          <a:prstGeom prst="rect">
            <a:avLst/>
          </a:prstGeom>
          <a:noFill/>
        </p:spPr>
      </p:pic>
      <p:pic>
        <p:nvPicPr>
          <p:cNvPr id="48136" name="Picture 8" descr="Co warto zobaczyć na Krymie? - Życie w Namiocie"/>
          <p:cNvPicPr>
            <a:picLocks noChangeAspect="1" noChangeArrowheads="1"/>
          </p:cNvPicPr>
          <p:nvPr/>
        </p:nvPicPr>
        <p:blipFill>
          <a:blip r:embed="rId5"/>
          <a:srcRect/>
          <a:stretch>
            <a:fillRect/>
          </a:stretch>
        </p:blipFill>
        <p:spPr bwMode="auto">
          <a:xfrm>
            <a:off x="1" y="0"/>
            <a:ext cx="4929189" cy="3214686"/>
          </a:xfrm>
          <a:prstGeom prst="rect">
            <a:avLst/>
          </a:prstGeom>
          <a:no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1000" r="-11000"/>
          </a:stretch>
        </a:blip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28596" y="4643446"/>
            <a:ext cx="8229600" cy="1143000"/>
          </a:xfrm>
        </p:spPr>
        <p:txBody>
          <a:bodyPr>
            <a:normAutofit/>
          </a:bodyPr>
          <a:lstStyle/>
          <a:p>
            <a:r>
              <a:rPr lang="pl-PL" sz="6000" b="1" dirty="0">
                <a:solidFill>
                  <a:schemeClr val="tx1"/>
                </a:solidFill>
                <a:effectLst>
                  <a:outerShdw blurRad="38100" dist="38100" dir="2700000" algn="tl">
                    <a:srgbClr val="000000">
                      <a:alpha val="43137"/>
                    </a:srgbClr>
                  </a:outerShdw>
                </a:effectLst>
              </a:rPr>
              <a:t>Dziękuję za uwagę </a:t>
            </a:r>
            <a:r>
              <a:rPr lang="pl-PL" sz="6000" b="1" dirty="0">
                <a:solidFill>
                  <a:schemeClr val="tx1"/>
                </a:solidFill>
                <a:effectLst>
                  <a:outerShdw blurRad="38100" dist="38100" dir="2700000" algn="tl">
                    <a:srgbClr val="000000">
                      <a:alpha val="43137"/>
                    </a:srgbClr>
                  </a:outerShdw>
                </a:effectLst>
                <a:sym typeface="Wingdings" pitchFamily="2" charset="2"/>
              </a:rPr>
              <a:t></a:t>
            </a:r>
            <a:endParaRPr lang="pl-PL" sz="6000" b="1" dirty="0">
              <a:solidFill>
                <a:schemeClr val="tx1"/>
              </a:solidFill>
              <a:effectLst>
                <a:outerShdw blurRad="38100" dist="38100" dir="2700000" algn="tl">
                  <a:srgbClr val="000000">
                    <a:alpha val="43137"/>
                  </a:srgbClr>
                </a:outerShdw>
              </a:effectLs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285728"/>
            <a:ext cx="8229600" cy="1571636"/>
          </a:xfrm>
        </p:spPr>
        <p:txBody>
          <a:bodyPr/>
          <a:lstStyle/>
          <a:p>
            <a:pPr algn="ctr"/>
            <a:r>
              <a:rPr lang="pl-PL" b="1" dirty="0">
                <a:solidFill>
                  <a:srgbClr val="FFFF00"/>
                </a:solidFill>
                <a:effectLst>
                  <a:outerShdw blurRad="38100" dist="38100" dir="2700000" algn="tl">
                    <a:srgbClr val="000000">
                      <a:alpha val="43137"/>
                    </a:srgbClr>
                  </a:outerShdw>
                </a:effectLst>
              </a:rPr>
              <a:t>Gospodarka Ukrainy</a:t>
            </a:r>
          </a:p>
        </p:txBody>
      </p:sp>
      <p:sp>
        <p:nvSpPr>
          <p:cNvPr id="3" name="Symbol zastępczy zawartości 2"/>
          <p:cNvSpPr>
            <a:spLocks noGrp="1"/>
          </p:cNvSpPr>
          <p:nvPr>
            <p:ph idx="1"/>
          </p:nvPr>
        </p:nvSpPr>
        <p:spPr>
          <a:xfrm>
            <a:off x="457200" y="2071678"/>
            <a:ext cx="8229600" cy="4252922"/>
          </a:xfrm>
        </p:spPr>
        <p:txBody>
          <a:bodyPr>
            <a:normAutofit lnSpcReduction="10000"/>
          </a:bodyPr>
          <a:lstStyle/>
          <a:p>
            <a:pPr algn="ctr">
              <a:buNone/>
            </a:pPr>
            <a:r>
              <a:rPr lang="pl-PL" dirty="0"/>
              <a:t>Na Ukrainie warunki naturalne do uprawiania gospodarki są idealne. Występują tam bardzo żyzne gleby, łagodny klimat oraz przeważają niziny. Z kolei do rozwoju turystyki podstawę stanowią piękne krajobrazy i nadmorskie położenie. </a:t>
            </a:r>
          </a:p>
          <a:p>
            <a:pPr algn="ctr">
              <a:buNone/>
            </a:pPr>
            <a:endParaRPr lang="pl-PL" dirty="0"/>
          </a:p>
          <a:p>
            <a:pPr algn="ctr">
              <a:buNone/>
            </a:pPr>
            <a:r>
              <a:rPr lang="pl-PL" dirty="0"/>
              <a:t>Ukraina jest również zasobna w surowce mineralne, takie jak: węgiel kamienny, rudy żelaza czy rudy manganu. </a:t>
            </a:r>
          </a:p>
          <a:p>
            <a:pPr algn="ctr">
              <a:buNone/>
            </a:pPr>
            <a:r>
              <a:rPr lang="pl-PL" dirty="0"/>
              <a:t>Wydobycie tych surowców stało się nieopłacalne. </a:t>
            </a:r>
          </a:p>
        </p:txBody>
      </p:sp>
      <p:pic>
        <p:nvPicPr>
          <p:cNvPr id="4"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357166"/>
            <a:ext cx="8229600" cy="5967434"/>
          </a:xfrm>
        </p:spPr>
        <p:txBody>
          <a:bodyPr/>
          <a:lstStyle/>
          <a:p>
            <a:pPr algn="ctr">
              <a:buNone/>
            </a:pPr>
            <a:r>
              <a:rPr lang="pl-PL" dirty="0"/>
              <a:t>Po rozpadzie Związku Radzieckiego większość państwowych gospodarstw rolnych przeszła w ręce prywatnych właścicieli. </a:t>
            </a:r>
          </a:p>
          <a:p>
            <a:pPr algn="ctr">
              <a:buNone/>
            </a:pPr>
            <a:r>
              <a:rPr lang="pl-PL" dirty="0"/>
              <a:t>Wydajność produkcji rolnej była w nich jednak bardzo niska, a to narzuciło konieczność importowania żywności.</a:t>
            </a:r>
          </a:p>
          <a:p>
            <a:pPr algn="ctr">
              <a:buNone/>
            </a:pPr>
            <a:r>
              <a:rPr lang="pl-PL" dirty="0"/>
              <a:t>Z tych powodów w latach 90. XX wieku ukraińską gospodarkę dotknął kryzys.</a:t>
            </a:r>
          </a:p>
        </p:txBody>
      </p:sp>
      <p:pic>
        <p:nvPicPr>
          <p:cNvPr id="40962" name="Picture 2" descr="Ilustracja przedstawia dwie mapy gospodarcze Ukrainy. Mapa pierwsza – rolnictwo, mapa druga – przemysł. Na mapie rolnictwa tło w kolorze żółtym (grunty orne), jasnozielonym (łąki i pastwiska), zielonym (lasy) i szarym (nieużytki). Na mapie sygnatury obrazujące uprawy roślin (pszenica, żyto, jęczmień, kukurydza, buraki cukrowe, ziemniaki, słonecznik, owoce i warzywa, winorośl, tytoń, len, chmiel) oraz hodowlę zwierząt (bydło, trzoda chlewna, owce i konie). Powiększone sygnatury na wschodzie kraju oznaczają wysokotowarową produkcję rolną. Na mapie przemysłu sygnatury kołowe – ośrodki przemysłowe. Duże: Donieck, Dniepropetrowsk, Odessa, Kijów, kilkanaście mniejszych. Przemysł elektromaszynowy i hutniczy oraz chemiczny w przewadze, lekki drzewny i papierniczy oraz spożywczy. Kilka elektrowni cieplnych, wodnych i atomowych oznaczonych kolorowymi gwiazdkami, ropociąg i gazociąg oznaczone liniami. Sygnaturami oznaczone wydobycie węgla kamiennego, ropy naftowej, gazu ziemnego rud żelaza, manganu i uranu. Większość przemysłu i wydobycia skupiona jest na wschodzie kraju. Kolorem brązowym oznaczono obszary silnie uprzemysłowione. Obejmują one duże miasta. Obie mapy zawierają południki i równoleżniki, dookoła map w białych ramkach opisano współrzędne co dwa stopnie."/>
          <p:cNvPicPr>
            <a:picLocks noChangeAspect="1" noChangeArrowheads="1"/>
          </p:cNvPicPr>
          <p:nvPr/>
        </p:nvPicPr>
        <p:blipFill>
          <a:blip r:embed="rId2"/>
          <a:srcRect/>
          <a:stretch>
            <a:fillRect/>
          </a:stretch>
        </p:blipFill>
        <p:spPr bwMode="auto">
          <a:xfrm>
            <a:off x="0" y="3993085"/>
            <a:ext cx="9144000" cy="2864915"/>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500042"/>
            <a:ext cx="8229600" cy="1571636"/>
          </a:xfrm>
        </p:spPr>
        <p:txBody>
          <a:bodyPr/>
          <a:lstStyle/>
          <a:p>
            <a:pPr algn="ctr"/>
            <a:r>
              <a:rPr lang="pl-PL" b="1" dirty="0">
                <a:solidFill>
                  <a:srgbClr val="FFFF00"/>
                </a:solidFill>
                <a:effectLst>
                  <a:outerShdw blurRad="38100" dist="38100" dir="2700000" algn="tl">
                    <a:srgbClr val="000000">
                      <a:alpha val="43137"/>
                    </a:srgbClr>
                  </a:outerShdw>
                </a:effectLst>
              </a:rPr>
              <a:t>Konflikty na Ukrainie</a:t>
            </a:r>
          </a:p>
        </p:txBody>
      </p:sp>
      <p:sp>
        <p:nvSpPr>
          <p:cNvPr id="3" name="Symbol zastępczy zawartości 2"/>
          <p:cNvSpPr>
            <a:spLocks noGrp="1"/>
          </p:cNvSpPr>
          <p:nvPr>
            <p:ph idx="1"/>
          </p:nvPr>
        </p:nvSpPr>
        <p:spPr>
          <a:xfrm>
            <a:off x="457200" y="2214554"/>
            <a:ext cx="8229600" cy="4429156"/>
          </a:xfrm>
        </p:spPr>
        <p:txBody>
          <a:bodyPr/>
          <a:lstStyle/>
          <a:p>
            <a:pPr algn="ctr">
              <a:buNone/>
            </a:pPr>
            <a:endParaRPr lang="pl-PL" dirty="0"/>
          </a:p>
          <a:p>
            <a:pPr algn="ctr">
              <a:buNone/>
            </a:pPr>
            <a:r>
              <a:rPr lang="pl-PL" dirty="0"/>
              <a:t>W 2014 roku mieszkańcy tego kraju obalili prezydenta, który sprzyjał bliskim kontaktom z Rosją. Zapoczątkowało to konflikt na Półwyspie Krymskim, który zamieszkiwała ludność mówiąca tylko po rosyjsku. Nie była ona zadowolona ze zmiany władzy na Ukrainie, dlatego wsparła zajęcie Krymu przez Rosję. Nie zostało to jednak zaakceptowane przez Ukrainę i przez większość państwa świata. </a:t>
            </a:r>
          </a:p>
        </p:txBody>
      </p:sp>
      <p:pic>
        <p:nvPicPr>
          <p:cNvPr id="4"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8229600" cy="1071546"/>
          </a:xfrm>
        </p:spPr>
        <p:txBody>
          <a:bodyPr>
            <a:normAutofit/>
          </a:bodyPr>
          <a:lstStyle/>
          <a:p>
            <a:pPr algn="ctr"/>
            <a:r>
              <a:rPr lang="pl-PL" sz="3000" b="1" dirty="0">
                <a:solidFill>
                  <a:srgbClr val="FFFF00"/>
                </a:solidFill>
                <a:effectLst>
                  <a:outerShdw blurRad="38100" dist="38100" dir="2700000" algn="tl">
                    <a:srgbClr val="000000">
                      <a:alpha val="43137"/>
                    </a:srgbClr>
                  </a:outerShdw>
                </a:effectLst>
              </a:rPr>
              <a:t>Obszary na Ukrainie, nad którymi utraciła ona kontrolę (stan z początku 2018r.)</a:t>
            </a:r>
          </a:p>
        </p:txBody>
      </p:sp>
      <p:pic>
        <p:nvPicPr>
          <p:cNvPr id="43010" name="Picture 2" descr="C:\Users\BOOBI\Desktop\mapka-1.jpg"/>
          <p:cNvPicPr>
            <a:picLocks noChangeAspect="1" noChangeArrowheads="1"/>
          </p:cNvPicPr>
          <p:nvPr/>
        </p:nvPicPr>
        <p:blipFill>
          <a:blip r:embed="rId2"/>
          <a:srcRect/>
          <a:stretch>
            <a:fillRect/>
          </a:stretch>
        </p:blipFill>
        <p:spPr bwMode="auto">
          <a:xfrm>
            <a:off x="142844" y="1428736"/>
            <a:ext cx="8829433" cy="5286412"/>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3" name="Symbol zastępczy zawartości 2"/>
          <p:cNvSpPr>
            <a:spLocks noGrp="1"/>
          </p:cNvSpPr>
          <p:nvPr>
            <p:ph idx="1"/>
          </p:nvPr>
        </p:nvSpPr>
        <p:spPr>
          <a:xfrm>
            <a:off x="457200" y="1643050"/>
            <a:ext cx="8229600" cy="4929222"/>
          </a:xfrm>
        </p:spPr>
        <p:txBody>
          <a:bodyPr/>
          <a:lstStyle/>
          <a:p>
            <a:pPr algn="ctr">
              <a:buNone/>
            </a:pPr>
            <a:r>
              <a:rPr lang="pl-PL" dirty="0"/>
              <a:t>Równocześnie z wydarzeniami na Półwyspie Krymskim rozpoczął się konflikt na wschodzie.</a:t>
            </a:r>
          </a:p>
          <a:p>
            <a:pPr algn="ctr">
              <a:buNone/>
            </a:pPr>
            <a:r>
              <a:rPr lang="pl-PL" dirty="0"/>
              <a:t>Mieszkańcy dwóch obwodów administracyjnych, donieckiego i </a:t>
            </a:r>
            <a:r>
              <a:rPr lang="pl-PL" dirty="0" err="1"/>
              <a:t>ługańskiego</a:t>
            </a:r>
            <a:r>
              <a:rPr lang="pl-PL" dirty="0"/>
              <a:t>, zażądali odłączenia tych terenów od kraju. Było to spowodowane między innymi:</a:t>
            </a:r>
          </a:p>
          <a:p>
            <a:pPr algn="ctr"/>
            <a:r>
              <a:rPr lang="pl-PL" dirty="0"/>
              <a:t> niezadowoleniem rosyjskojęzycznej ludności </a:t>
            </a:r>
            <a:br>
              <a:rPr lang="pl-PL" dirty="0"/>
            </a:br>
            <a:r>
              <a:rPr lang="pl-PL" dirty="0"/>
              <a:t>z obalenia prezydenta,</a:t>
            </a:r>
          </a:p>
          <a:p>
            <a:pPr algn="ctr"/>
            <a:r>
              <a:rPr lang="pl-PL" dirty="0"/>
              <a:t>Brakiem zgody mieszkańców na zamiar wstąpienia Ukrainy do Unii Europejskiej.</a:t>
            </a:r>
          </a:p>
        </p:txBody>
      </p:sp>
      <p:pic>
        <p:nvPicPr>
          <p:cNvPr id="5" name="Picture 2" descr="Niepokoje na Ukrainie. Wiece i ataki siłowe na bank centralny. NBU ..."/>
          <p:cNvPicPr>
            <a:picLocks noChangeAspect="1" noChangeArrowheads="1"/>
          </p:cNvPicPr>
          <p:nvPr/>
        </p:nvPicPr>
        <p:blipFill>
          <a:blip r:embed="rId2" cstate="print"/>
          <a:srcRect/>
          <a:stretch>
            <a:fillRect/>
          </a:stretch>
        </p:blipFill>
        <p:spPr bwMode="auto">
          <a:xfrm>
            <a:off x="6786578" y="0"/>
            <a:ext cx="1714512" cy="1714512"/>
          </a:xfrm>
          <a:prstGeom prst="rect">
            <a:avLst/>
          </a:prstGeom>
          <a:noFill/>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Symbol zastępczy tekstu 5"/>
          <p:cNvSpPr>
            <a:spLocks noGrp="1"/>
          </p:cNvSpPr>
          <p:nvPr>
            <p:ph type="body" idx="2"/>
          </p:nvPr>
        </p:nvSpPr>
        <p:spPr>
          <a:xfrm>
            <a:off x="142844" y="142852"/>
            <a:ext cx="3500462" cy="6429420"/>
          </a:xfrm>
        </p:spPr>
        <p:txBody>
          <a:bodyPr>
            <a:noAutofit/>
          </a:bodyPr>
          <a:lstStyle/>
          <a:p>
            <a:pPr algn="ctr"/>
            <a:r>
              <a:rPr lang="pl-PL" sz="2200" b="1" dirty="0"/>
              <a:t>Separatyści</a:t>
            </a:r>
            <a:r>
              <a:rPr lang="pl-PL" sz="2200" dirty="0"/>
              <a:t>, czyli ludzie żądający odłączenia się od Ukrainy, ogłosili niepodległość dwóch republik: </a:t>
            </a:r>
            <a:r>
              <a:rPr lang="pl-PL" sz="2200" b="1" dirty="0"/>
              <a:t>Donieckiej Republiki Ludowej </a:t>
            </a:r>
            <a:br>
              <a:rPr lang="pl-PL" sz="2200" dirty="0"/>
            </a:br>
            <a:r>
              <a:rPr lang="pl-PL" sz="2200" dirty="0"/>
              <a:t>i </a:t>
            </a:r>
            <a:r>
              <a:rPr lang="pl-PL" sz="2200" b="1" dirty="0" err="1"/>
              <a:t>Ługańskiej</a:t>
            </a:r>
            <a:r>
              <a:rPr lang="pl-PL" sz="2200" b="1" dirty="0"/>
              <a:t> Republiki Ludowej</a:t>
            </a:r>
            <a:r>
              <a:rPr lang="pl-PL" sz="2200" dirty="0"/>
              <a:t>.</a:t>
            </a:r>
          </a:p>
          <a:p>
            <a:pPr algn="ctr"/>
            <a:r>
              <a:rPr lang="pl-PL" sz="2200" dirty="0"/>
              <a:t>Ta decyzja nie została uznana przez Ukrainę </a:t>
            </a:r>
            <a:br>
              <a:rPr lang="pl-PL" sz="2200" dirty="0"/>
            </a:br>
            <a:r>
              <a:rPr lang="pl-PL" sz="2200" dirty="0"/>
              <a:t>i większość państw na świecie.</a:t>
            </a:r>
          </a:p>
          <a:p>
            <a:pPr algn="ctr"/>
            <a:r>
              <a:rPr lang="pl-PL" sz="2200" dirty="0"/>
              <a:t>Dzięki pomocy płynącej </a:t>
            </a:r>
            <a:br>
              <a:rPr lang="pl-PL" sz="2200" dirty="0"/>
            </a:br>
            <a:r>
              <a:rPr lang="pl-PL" sz="2200" dirty="0"/>
              <a:t>z Rosji, w tym dostawom sprzętu wojskowego, separatyści sprawują władzę w tych republikach. </a:t>
            </a:r>
          </a:p>
        </p:txBody>
      </p:sp>
      <p:pic>
        <p:nvPicPr>
          <p:cNvPr id="8" name="Symbol zastępczy zawartości 7" descr="kim-sa-prorosyjscy-separatysci.jpg"/>
          <p:cNvPicPr>
            <a:picLocks noGrp="1" noChangeAspect="1"/>
          </p:cNvPicPr>
          <p:nvPr>
            <p:ph sz="half" idx="1"/>
          </p:nvPr>
        </p:nvPicPr>
        <p:blipFill>
          <a:blip r:embed="rId2"/>
          <a:stretch>
            <a:fillRect/>
          </a:stretch>
        </p:blipFill>
        <p:spPr>
          <a:xfrm>
            <a:off x="3789610" y="2643182"/>
            <a:ext cx="5071454" cy="2857520"/>
          </a:xfrm>
        </p:spPr>
      </p:pic>
      <p:pic>
        <p:nvPicPr>
          <p:cNvPr id="7" name="Picture 2" descr="Niepokoje na Ukrainie. Wiece i ataki siłowe na bank centralny. NBU ..."/>
          <p:cNvPicPr>
            <a:picLocks noChangeAspect="1" noChangeArrowheads="1"/>
          </p:cNvPicPr>
          <p:nvPr/>
        </p:nvPicPr>
        <p:blipFill>
          <a:blip r:embed="rId3" cstate="print"/>
          <a:srcRect/>
          <a:stretch>
            <a:fillRect/>
          </a:stretch>
        </p:blipFill>
        <p:spPr bwMode="auto">
          <a:xfrm>
            <a:off x="6786578" y="0"/>
            <a:ext cx="1714512" cy="1714512"/>
          </a:xfrm>
          <a:prstGeom prst="rect">
            <a:avLst/>
          </a:prstGeom>
          <a:noFill/>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zepływ">
  <a:themeElements>
    <a:clrScheme name="Przepły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Przepły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rzepły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219</TotalTime>
  <Words>829</Words>
  <Application>Microsoft Office PowerPoint</Application>
  <PresentationFormat>Pokaz na ekranie (4:3)</PresentationFormat>
  <Paragraphs>86</Paragraphs>
  <Slides>37</Slides>
  <Notes>0</Notes>
  <HiddenSlides>0</HiddenSlides>
  <MMClips>0</MMClips>
  <ScaleCrop>false</ScaleCrop>
  <HeadingPairs>
    <vt:vector size="6" baseType="variant">
      <vt:variant>
        <vt:lpstr>Używane czcionki</vt:lpstr>
      </vt:variant>
      <vt:variant>
        <vt:i4>5</vt:i4>
      </vt:variant>
      <vt:variant>
        <vt:lpstr>Motyw</vt:lpstr>
      </vt:variant>
      <vt:variant>
        <vt:i4>1</vt:i4>
      </vt:variant>
      <vt:variant>
        <vt:lpstr>Tytuły slajdów</vt:lpstr>
      </vt:variant>
      <vt:variant>
        <vt:i4>37</vt:i4>
      </vt:variant>
    </vt:vector>
  </HeadingPairs>
  <TitlesOfParts>
    <vt:vector size="43" baseType="lpstr">
      <vt:lpstr>Arial</vt:lpstr>
      <vt:lpstr>Calibri</vt:lpstr>
      <vt:lpstr>Constantia</vt:lpstr>
      <vt:lpstr>Wingdings</vt:lpstr>
      <vt:lpstr>Wingdings 2</vt:lpstr>
      <vt:lpstr>Przepływ</vt:lpstr>
      <vt:lpstr>UKRAINA Współczesne problemy</vt:lpstr>
      <vt:lpstr>Prezentacja programu PowerPoint</vt:lpstr>
      <vt:lpstr>Prezentacja programu PowerPoint</vt:lpstr>
      <vt:lpstr>Gospodarka Ukrainy</vt:lpstr>
      <vt:lpstr>Prezentacja programu PowerPoint</vt:lpstr>
      <vt:lpstr>Konflikty na Ukrainie</vt:lpstr>
      <vt:lpstr>Obszary na Ukrainie, nad którymi utraciła ona kontrolę (stan z początku 2018r.)</vt:lpstr>
      <vt:lpstr>Prezentacja programu PowerPoint</vt:lpstr>
      <vt:lpstr>Prezentacja programu PowerPoint</vt:lpstr>
      <vt:lpstr>Konsekwencje konfliktów</vt:lpstr>
      <vt:lpstr>Prezentacja programu PowerPoint</vt:lpstr>
      <vt:lpstr>Prezentacja programu PowerPoint</vt:lpstr>
      <vt:lpstr>Prezentacja programu PowerPoint</vt:lpstr>
      <vt:lpstr>Prezentacja programu PowerPoint</vt:lpstr>
      <vt:lpstr>Prezentacja programu PowerPoint</vt:lpstr>
      <vt:lpstr>Problemy ludności na Ukrainie</vt:lpstr>
      <vt:lpstr>Prezentacja programu PowerPoint</vt:lpstr>
      <vt:lpstr>Najważniejsze !</vt:lpstr>
      <vt:lpstr>Ćwiczenia </vt:lpstr>
      <vt:lpstr>Oczami podróżnika </vt:lpstr>
      <vt:lpstr>  KIJÓW</vt:lpstr>
      <vt:lpstr>Prezentacja programu PowerPoint</vt:lpstr>
      <vt:lpstr>Prezentacja programu PowerPoint</vt:lpstr>
      <vt:lpstr>Prezentacja programu PowerPoint</vt:lpstr>
      <vt:lpstr>ODESSA</vt:lpstr>
      <vt:lpstr>Prezentacja programu PowerPoint</vt:lpstr>
      <vt:lpstr>Prezentacja programu PowerPoint</vt:lpstr>
      <vt:lpstr>Kamieniec Podolski</vt:lpstr>
      <vt:lpstr>Prezentacja programu PowerPoint</vt:lpstr>
      <vt:lpstr>Prezentacja programu PowerPoint</vt:lpstr>
      <vt:lpstr>Pasmo Czarnohory</vt:lpstr>
      <vt:lpstr>Prezentacja programu PowerPoint</vt:lpstr>
      <vt:lpstr>Prezentacja programu PowerPoint</vt:lpstr>
      <vt:lpstr>Krym: Chersonez Taurydzki </vt:lpstr>
      <vt:lpstr>Prezentacja programu PowerPoint</vt:lpstr>
      <vt:lpstr>Prezentacja programu PowerPoint</vt:lpstr>
      <vt:lpstr>Dziękuję za uwagę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UKRAINA Współczesne problemy</dc:title>
  <dc:creator>BOOBI</dc:creator>
  <cp:lastModifiedBy>365 Pro Plus</cp:lastModifiedBy>
  <cp:revision>24</cp:revision>
  <dcterms:created xsi:type="dcterms:W3CDTF">2020-05-10T11:36:49Z</dcterms:created>
  <dcterms:modified xsi:type="dcterms:W3CDTF">2020-05-18T06:24:22Z</dcterms:modified>
</cp:coreProperties>
</file>