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1"/>
  </p:normalViewPr>
  <p:slideViewPr>
    <p:cSldViewPr snapToGrid="0" snapToObjects="1">
      <p:cViewPr varScale="1">
        <p:scale>
          <a:sx n="51" d="100"/>
          <a:sy n="51" d="100"/>
        </p:scale>
        <p:origin x="89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35E4C-06D9-664E-9FC0-BE1458FD21FD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7D2D6-D742-1B40-B24C-0D795D42195B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404940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7D2D6-D742-1B40-B24C-0D795D42195B}" type="slidenum">
              <a:rPr lang="pl-US" smtClean="0"/>
              <a:t>2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228347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7D2D6-D742-1B40-B24C-0D795D42195B}" type="slidenum">
              <a:rPr lang="pl-US" smtClean="0"/>
              <a:t>9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417970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250001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124399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3778839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7572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2514893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338811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844607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969726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395733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201487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218060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156462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43041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267114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53447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196822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84406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F07BE3F-2B15-704F-8B4F-03B5189A33B4}" type="datetimeFigureOut">
              <a:rPr lang="pl-US" smtClean="0"/>
              <a:t>04/16/2020</a:t>
            </a:fld>
            <a:endParaRPr lang="pl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C2D4A-82F9-1148-AC4D-4415BFC4F878}" type="slidenum">
              <a:rPr lang="pl-US" smtClean="0"/>
              <a:t>‹#›</a:t>
            </a:fld>
            <a:endParaRPr lang="pl-US"/>
          </a:p>
        </p:txBody>
      </p:sp>
    </p:spTree>
    <p:extLst>
      <p:ext uri="{BB962C8B-B14F-4D97-AF65-F5344CB8AC3E}">
        <p14:creationId xmlns:p14="http://schemas.microsoft.com/office/powerpoint/2010/main" val="246475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n.pl/pl/aktualnosci/2016/02/01/zglos-szkole-do-akcji-zonkile-201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7BC642-31F8-8643-B9F2-140D7F1EA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US" sz="4800" dirty="0">
                <a:latin typeface="Book Antiqua" panose="02040602050305030304" pitchFamily="18" charset="0"/>
              </a:rPr>
              <a:t>Rocznica </a:t>
            </a:r>
            <a:r>
              <a:rPr lang="pl-PL" sz="4800">
                <a:latin typeface="Book Antiqua" panose="02040602050305030304" pitchFamily="18" charset="0"/>
              </a:rPr>
              <a:t>p</a:t>
            </a:r>
            <a:r>
              <a:rPr lang="pl-US" sz="4800">
                <a:latin typeface="Book Antiqua" panose="02040602050305030304" pitchFamily="18" charset="0"/>
              </a:rPr>
              <a:t>owstania </a:t>
            </a:r>
            <a:br>
              <a:rPr lang="pl-US" sz="4800" dirty="0">
                <a:latin typeface="Book Antiqua" panose="02040602050305030304" pitchFamily="18" charset="0"/>
              </a:rPr>
            </a:br>
            <a:r>
              <a:rPr lang="pl-US" sz="4800" dirty="0">
                <a:latin typeface="Book Antiqua" panose="02040602050305030304" pitchFamily="18" charset="0"/>
              </a:rPr>
              <a:t>w getcie warszawskim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D20CF0E-24A3-8B45-8E82-1CD3DB9AF4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US" dirty="0"/>
          </a:p>
        </p:txBody>
      </p:sp>
      <p:pic>
        <p:nvPicPr>
          <p:cNvPr id="6" name="Obraz 5" descr="Obraz zawierający roślina, waza, kwiat, małe&#10;&#10;Opis wygenerowany automatycznie">
            <a:extLst>
              <a:ext uri="{FF2B5EF4-FFF2-40B4-BE49-F238E27FC236}">
                <a16:creationId xmlns:a16="http://schemas.microsoft.com/office/drawing/2014/main" id="{7DF6D8AB-A390-0242-876A-4E7B1835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604" y="2311400"/>
            <a:ext cx="31750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170834-C615-C94C-8B1D-24A758853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856479"/>
            <a:ext cx="9404723" cy="1400530"/>
          </a:xfrm>
        </p:spPr>
        <p:txBody>
          <a:bodyPr/>
          <a:lstStyle/>
          <a:p>
            <a:r>
              <a:rPr lang="pl-US" sz="3600" dirty="0">
                <a:latin typeface="Book Antiqua" panose="02040602050305030304" pitchFamily="18" charset="0"/>
              </a:rPr>
              <a:t>Nie było żadnej nadziei..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886B5F-FAC2-9B42-AE51-E24CD2338A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636" y="2304095"/>
            <a:ext cx="5143391" cy="4593793"/>
          </a:xfrm>
        </p:spPr>
        <p:txBody>
          <a:bodyPr/>
          <a:lstStyle/>
          <a:p>
            <a:pPr marL="0" indent="0">
              <a:buNone/>
            </a:pPr>
            <a:r>
              <a:rPr lang="pl-US" dirty="0">
                <a:latin typeface="Book Antiqua" panose="02040602050305030304" pitchFamily="18" charset="0"/>
              </a:rPr>
              <a:t>W 1940 roku władze niemieckie przystapiły do organizacji gett dla ludności żydowskiej.  </a:t>
            </a:r>
            <a:br>
              <a:rPr lang="pl-US" dirty="0">
                <a:latin typeface="Book Antiqua" panose="02040602050305030304" pitchFamily="18" charset="0"/>
              </a:rPr>
            </a:br>
            <a:br>
              <a:rPr lang="pl-US" dirty="0">
                <a:latin typeface="Book Antiqua" panose="02040602050305030304" pitchFamily="18" charset="0"/>
              </a:rPr>
            </a:br>
            <a:r>
              <a:rPr lang="pl-US" dirty="0">
                <a:latin typeface="Book Antiqua" panose="02040602050305030304" pitchFamily="18" charset="0"/>
              </a:rPr>
              <a:t>Największe z nich zosało utoworzone </a:t>
            </a:r>
            <a:br>
              <a:rPr lang="pl-US" dirty="0">
                <a:latin typeface="Book Antiqua" panose="02040602050305030304" pitchFamily="18" charset="0"/>
              </a:rPr>
            </a:br>
            <a:r>
              <a:rPr lang="pl-US" dirty="0">
                <a:latin typeface="Book Antiqua" panose="02040602050305030304" pitchFamily="18" charset="0"/>
              </a:rPr>
              <a:t>2 października 1940 roku w Warszawie.</a:t>
            </a:r>
            <a:br>
              <a:rPr lang="pl-US" dirty="0">
                <a:latin typeface="Book Antiqua" panose="02040602050305030304" pitchFamily="18" charset="0"/>
              </a:rPr>
            </a:br>
            <a:r>
              <a:rPr lang="pl-US" dirty="0">
                <a:latin typeface="Book Antiqua" panose="02040602050305030304" pitchFamily="18" charset="0"/>
              </a:rPr>
              <a:t>Miało ono powierzchnię 300 ha i było otoczone ceglanym murem o długości 18 km.</a:t>
            </a:r>
          </a:p>
          <a:p>
            <a:pPr marL="0" indent="0">
              <a:buNone/>
            </a:pPr>
            <a:r>
              <a:rPr lang="pl-US" dirty="0">
                <a:latin typeface="Book Antiqua" panose="02040602050305030304" pitchFamily="18" charset="0"/>
              </a:rPr>
              <a:t>Do 16 listopada 1940 roku </a:t>
            </a:r>
            <a:r>
              <a:rPr lang="pl-PL" dirty="0">
                <a:latin typeface="Book Antiqua" panose="02040602050305030304" pitchFamily="18" charset="0"/>
              </a:rPr>
              <a:t>gdy władze niemieckie zamknęły dostęp do getta, na jego terenie znalazło się ponad 350 000 Żydów. </a:t>
            </a:r>
            <a:endParaRPr lang="pl-US" dirty="0">
              <a:latin typeface="Book Antiqua" panose="02040602050305030304" pitchFamily="18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AFD6059-8DF0-3F43-8E85-BE1ACF3506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22465" y="817388"/>
            <a:ext cx="4395788" cy="2879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8646F6C-60D4-2544-9EC0-6C6F4EE04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659" y="3429000"/>
            <a:ext cx="4490137" cy="3009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D333C3A-E5FB-824C-AC86-242C9EDB6F54}"/>
              </a:ext>
            </a:extLst>
          </p:cNvPr>
          <p:cNvSpPr txBox="1"/>
          <p:nvPr/>
        </p:nvSpPr>
        <p:spPr>
          <a:xfrm>
            <a:off x="19188" y="6597008"/>
            <a:ext cx="11079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Muzeum II Wojny Światowej; Powstanie w getcie warszawskim; Dostęp online: </a:t>
            </a:r>
            <a:r>
              <a:rPr lang="pl-PL" sz="800" dirty="0" err="1"/>
              <a:t>https</a:t>
            </a:r>
            <a:r>
              <a:rPr lang="pl-PL" sz="800" dirty="0"/>
              <a:t>://muzeum1939.pl/powstanie-w-getcie-warszawskim-19-kwietnia-16-maja-1943-r/</a:t>
            </a:r>
            <a:r>
              <a:rPr lang="pl-PL" sz="800" dirty="0" err="1"/>
              <a:t>timeline</a:t>
            </a:r>
            <a:r>
              <a:rPr lang="pl-PL" sz="800" dirty="0"/>
              <a:t>/1254.html</a:t>
            </a:r>
            <a:endParaRPr lang="pl-US" sz="800" dirty="0"/>
          </a:p>
        </p:txBody>
      </p:sp>
    </p:spTree>
    <p:extLst>
      <p:ext uri="{BB962C8B-B14F-4D97-AF65-F5344CB8AC3E}">
        <p14:creationId xmlns:p14="http://schemas.microsoft.com/office/powerpoint/2010/main" val="3704720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8C7A1B-B5B1-4E4B-80E0-11E4A827F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58" y="892105"/>
            <a:ext cx="9404723" cy="1400530"/>
          </a:xfrm>
        </p:spPr>
        <p:txBody>
          <a:bodyPr/>
          <a:lstStyle/>
          <a:p>
            <a:r>
              <a:rPr lang="pl-US" sz="3600" dirty="0">
                <a:latin typeface="Book Antiqua" panose="02040602050305030304" pitchFamily="18" charset="0"/>
              </a:rPr>
              <a:t>Konspiracje w getcie warszawskim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6298D8-321F-1A4E-A0C3-A08882B23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605" y="1911927"/>
            <a:ext cx="4765345" cy="45764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US" dirty="0">
                <a:latin typeface="Book Antiqua" panose="02040602050305030304" pitchFamily="18" charset="0"/>
              </a:rPr>
              <a:t>Pomimo, iż działalność polityczna została zakazana, w getcie warszawskim działały różne organizacje. </a:t>
            </a:r>
          </a:p>
          <a:p>
            <a:pPr marL="0" indent="0">
              <a:buNone/>
            </a:pPr>
            <a:r>
              <a:rPr lang="pl-US" dirty="0">
                <a:latin typeface="Book Antiqua" panose="02040602050305030304" pitchFamily="18" charset="0"/>
              </a:rPr>
              <a:t>Były one jednak niewielkie liczebnie, nie posiadały wpłwu na sytucje w gettcie oraz nie cieszyły się masowym poparciem. </a:t>
            </a:r>
          </a:p>
          <a:p>
            <a:pPr marL="0" indent="0">
              <a:buNone/>
            </a:pPr>
            <a:r>
              <a:rPr lang="pl-PL" dirty="0">
                <a:latin typeface="Book Antiqua" panose="02040602050305030304" pitchFamily="18" charset="0"/>
              </a:rPr>
              <a:t>W trudnych warunkach panujących w getcie jako pierwsze powstały struktury konspiracji cywilnej, zajmujące się dokumentowaniem tragedii ludności żydowskiej, zorganizowane w ramach organizacji społecznej Oneg Szabat. W ówczesnej ocenie władz getta i większości Żydów, inne formy działalności konspiracyjnej były zbyt ryzykowne i mogły spowodować zwiększenie represji.</a:t>
            </a:r>
            <a:endParaRPr lang="pl-US" dirty="0">
              <a:latin typeface="Book Antiqua" panose="02040602050305030304" pitchFamily="18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652044A-9DF8-1F43-8990-694BE5A849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4727" y="1592370"/>
            <a:ext cx="4395788" cy="3071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9F3DD17-3A29-054D-A403-F8F5E2805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7" y="3959101"/>
            <a:ext cx="4414454" cy="2299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0B876C-AEB8-D046-9C2C-FC4AA546EF7C}"/>
              </a:ext>
            </a:extLst>
          </p:cNvPr>
          <p:cNvSpPr txBox="1"/>
          <p:nvPr/>
        </p:nvSpPr>
        <p:spPr>
          <a:xfrm>
            <a:off x="266101" y="6647027"/>
            <a:ext cx="91866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Muzeum II Wojny Światowej; Powstanie w getcie warszawskim; Dostęp online: </a:t>
            </a:r>
            <a:r>
              <a:rPr lang="pl-PL" sz="800" dirty="0" err="1"/>
              <a:t>https</a:t>
            </a:r>
            <a:r>
              <a:rPr lang="pl-PL" sz="800" dirty="0"/>
              <a:t>://muzeum1939.pl/powstanie-w-getcie-warszawskim-19-kwietnia-16-maja-1943-r/</a:t>
            </a:r>
            <a:r>
              <a:rPr lang="pl-PL" sz="800" dirty="0" err="1"/>
              <a:t>timeline</a:t>
            </a:r>
            <a:r>
              <a:rPr lang="pl-PL" sz="800" dirty="0"/>
              <a:t>/1254.html</a:t>
            </a:r>
            <a:endParaRPr lang="pl-US" sz="800" dirty="0"/>
          </a:p>
        </p:txBody>
      </p:sp>
    </p:spTree>
    <p:extLst>
      <p:ext uri="{BB962C8B-B14F-4D97-AF65-F5344CB8AC3E}">
        <p14:creationId xmlns:p14="http://schemas.microsoft.com/office/powerpoint/2010/main" val="2736552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765CF6-B527-0F4C-9860-A0316FCB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77" y="749601"/>
            <a:ext cx="9404723" cy="1400530"/>
          </a:xfrm>
        </p:spPr>
        <p:txBody>
          <a:bodyPr/>
          <a:lstStyle/>
          <a:p>
            <a:r>
              <a:rPr lang="pl-US" sz="3600" dirty="0">
                <a:latin typeface="Book Antiqua" panose="02040602050305030304" pitchFamily="18" charset="0"/>
              </a:rPr>
              <a:t>Konspiracje w getcie warszawskim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F7CCA0-501B-4744-B2B2-42D14EB01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064" y="1947553"/>
            <a:ext cx="5285064" cy="437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US" dirty="0">
                <a:latin typeface="Book Antiqua" panose="02040602050305030304" pitchFamily="18" charset="0"/>
              </a:rPr>
              <a:t>Jednakże w 1942 roku została utworzona Żydowska Organizacja Bojowa, przeciwko władzy niemieckiej oraz deportacji  </a:t>
            </a:r>
            <a:br>
              <a:rPr lang="pl-US" dirty="0">
                <a:latin typeface="Book Antiqua" panose="02040602050305030304" pitchFamily="18" charset="0"/>
              </a:rPr>
            </a:br>
            <a:r>
              <a:rPr lang="pl-US" dirty="0">
                <a:latin typeface="Book Antiqua" panose="02040602050305030304" pitchFamily="18" charset="0"/>
              </a:rPr>
              <a:t>i eksterminacji ludności żywdowskiej. </a:t>
            </a:r>
            <a:r>
              <a:rPr lang="pl-PL" dirty="0">
                <a:latin typeface="Book Antiqua" panose="02040602050305030304" pitchFamily="18" charset="0"/>
              </a:rPr>
              <a:t>Osobną organizację stworzyli także syjoniści rewizjoniści, którzy skupili się w ramach Żydowskiego Związku Wojskowego.</a:t>
            </a:r>
            <a:endParaRPr lang="pl-US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pl-PL" dirty="0">
                <a:latin typeface="Book Antiqua" panose="02040602050305030304" pitchFamily="18" charset="0"/>
              </a:rPr>
              <a:t>Pierwszy raz walkę podjęto w styczniu 1943 roku, gdy podczas działań niemieckich związanych ze zmniejszeniem ilości osób przebywających w getcie, oddziały żydowskie stawiły opór. Mimo poniesionych strat, wystąpienie organizacji konspiracyjnych przeciw akcji styczniowej wywarło wpływ na postawę i morale ludności żydowskiej w getcie.</a:t>
            </a:r>
            <a:endParaRPr lang="pl-US" dirty="0">
              <a:latin typeface="Book Antiqua" panose="02040602050305030304" pitchFamily="18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9D92027-9329-C846-BF99-21B9A6A265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2314" y="1335200"/>
            <a:ext cx="4059072" cy="2733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4089944-F040-2D49-9692-EF33A699F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410" y="3570030"/>
            <a:ext cx="3717520" cy="2538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779ABA5-5B09-5A4C-B83F-1892AB1AA6C4}"/>
              </a:ext>
            </a:extLst>
          </p:cNvPr>
          <p:cNvSpPr txBox="1"/>
          <p:nvPr/>
        </p:nvSpPr>
        <p:spPr>
          <a:xfrm>
            <a:off x="233233" y="6642556"/>
            <a:ext cx="95892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Muzeum II Wojny Światowej; Powstanie w getcie warszawskim; Dostęp online: </a:t>
            </a:r>
            <a:r>
              <a:rPr lang="pl-PL" sz="800" dirty="0" err="1"/>
              <a:t>https</a:t>
            </a:r>
            <a:r>
              <a:rPr lang="pl-PL" sz="800" dirty="0"/>
              <a:t>://muzeum1939.pl/powstanie-w-getcie-warszawskim-19-kwietnia-16-maja-1943-r/</a:t>
            </a:r>
            <a:r>
              <a:rPr lang="pl-PL" sz="800" dirty="0" err="1"/>
              <a:t>timeline</a:t>
            </a:r>
            <a:r>
              <a:rPr lang="pl-PL" sz="800" dirty="0"/>
              <a:t>/1254.html</a:t>
            </a:r>
            <a:endParaRPr lang="pl-US" sz="800" dirty="0"/>
          </a:p>
        </p:txBody>
      </p:sp>
    </p:spTree>
    <p:extLst>
      <p:ext uri="{BB962C8B-B14F-4D97-AF65-F5344CB8AC3E}">
        <p14:creationId xmlns:p14="http://schemas.microsoft.com/office/powerpoint/2010/main" val="332429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0684CA-D452-9844-8A58-FAF38315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79" y="761476"/>
            <a:ext cx="9404723" cy="1400530"/>
          </a:xfrm>
        </p:spPr>
        <p:txBody>
          <a:bodyPr/>
          <a:lstStyle/>
          <a:p>
            <a:r>
              <a:rPr lang="pl-US" sz="3600" dirty="0">
                <a:latin typeface="Book Antiqua" panose="02040602050305030304" pitchFamily="18" charset="0"/>
              </a:rPr>
              <a:t>Powstanie w getcie warszawskim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CCB517-71D1-BB45-A1E2-90E3D59A2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980" y="1959429"/>
            <a:ext cx="5126672" cy="4296909"/>
          </a:xfrm>
        </p:spPr>
        <p:txBody>
          <a:bodyPr/>
          <a:lstStyle/>
          <a:p>
            <a:pPr marL="0" indent="0">
              <a:buNone/>
            </a:pPr>
            <a:r>
              <a:rPr lang="pl-US" dirty="0">
                <a:latin typeface="Book Antiqua" panose="02040602050305030304" pitchFamily="18" charset="0"/>
              </a:rPr>
              <a:t>Wiosną 1943 roku władzę niemieckie postanowiły całkowicie zlikwidować getta w Warszawie. </a:t>
            </a:r>
            <a:r>
              <a:rPr lang="pl-PL" dirty="0">
                <a:latin typeface="Book Antiqua" panose="02040602050305030304" pitchFamily="18" charset="0"/>
              </a:rPr>
              <a:t>Na taką sytuację były przygotowane liczące ponad 500 osób oddziały Żydowskiej Organizacji Bojowej oraz Żydowskiego Związku Wojskowego. </a:t>
            </a:r>
          </a:p>
          <a:p>
            <a:pPr marL="0" indent="0">
              <a:buNone/>
            </a:pPr>
            <a:r>
              <a:rPr lang="pl-US" dirty="0">
                <a:latin typeface="Book Antiqua" panose="02040602050305030304" pitchFamily="18" charset="0"/>
              </a:rPr>
              <a:t>19 kwietania 1943 roku </a:t>
            </a:r>
            <a:r>
              <a:rPr lang="pl-PL" dirty="0">
                <a:latin typeface="Book Antiqua" panose="02040602050305030304" pitchFamily="18" charset="0"/>
              </a:rPr>
              <a:t>getto warszawskie zostało otoczone, a na jego obszar wkroczyły oddziały niemieckie. Siły te natrafiły na opór powstańców żydowskich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i zostały zmuszone do wycofania się.</a:t>
            </a:r>
          </a:p>
          <a:p>
            <a:pPr marL="0" indent="0">
              <a:buNone/>
            </a:pPr>
            <a:r>
              <a:rPr lang="pl-PL" dirty="0">
                <a:latin typeface="Book Antiqua" panose="02040602050305030304" pitchFamily="18" charset="0"/>
              </a:rPr>
              <a:t>Tego samego dnia próbę wsparcia powstańców podjęły warszawskie struktury Armii Krajowej.</a:t>
            </a:r>
            <a:endParaRPr lang="pl-US" dirty="0">
              <a:latin typeface="Book Antiqua" panose="02040602050305030304" pitchFamily="18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D40E13B-3499-2D41-89B3-7D9A6577B2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20939" y="1437184"/>
            <a:ext cx="4395788" cy="2771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23D2088-A394-B94D-B6FB-9C72DB30B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57501"/>
            <a:ext cx="4048414" cy="2785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AE49431-5AC1-FC43-B9F4-A5727218E83C}"/>
              </a:ext>
            </a:extLst>
          </p:cNvPr>
          <p:cNvSpPr txBox="1"/>
          <p:nvPr/>
        </p:nvSpPr>
        <p:spPr>
          <a:xfrm>
            <a:off x="372979" y="6642810"/>
            <a:ext cx="99348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Muzeum II Wojny Światowej; Powstanie w getcie warszawskim; Dostęp online: </a:t>
            </a:r>
            <a:r>
              <a:rPr lang="pl-PL" sz="800" dirty="0" err="1"/>
              <a:t>https</a:t>
            </a:r>
            <a:r>
              <a:rPr lang="pl-PL" sz="800" dirty="0"/>
              <a:t>://muzeum1939.pl/powstanie-w-getcie-warszawskim-19-kwietnia-16-maja-1943-r/</a:t>
            </a:r>
            <a:r>
              <a:rPr lang="pl-PL" sz="800" dirty="0" err="1"/>
              <a:t>timeline</a:t>
            </a:r>
            <a:r>
              <a:rPr lang="pl-PL" sz="800" dirty="0"/>
              <a:t>/1254.html</a:t>
            </a:r>
            <a:endParaRPr lang="pl-US" sz="800" dirty="0"/>
          </a:p>
        </p:txBody>
      </p:sp>
    </p:spTree>
    <p:extLst>
      <p:ext uri="{BB962C8B-B14F-4D97-AF65-F5344CB8AC3E}">
        <p14:creationId xmlns:p14="http://schemas.microsoft.com/office/powerpoint/2010/main" val="835934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2A4EBB-47C8-1E45-8900-7252277FC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51" y="655562"/>
            <a:ext cx="9404723" cy="1400530"/>
          </a:xfrm>
        </p:spPr>
        <p:txBody>
          <a:bodyPr/>
          <a:lstStyle/>
          <a:p>
            <a:r>
              <a:rPr lang="pl-US" sz="3600" dirty="0">
                <a:latin typeface="Book Antiqua" panose="02040602050305030304" pitchFamily="18" charset="0"/>
              </a:rPr>
              <a:t>Powstanie w getcie warszawskim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9D9DED-1522-F343-944E-BD702A3D2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852" y="1959429"/>
            <a:ext cx="5209800" cy="4296909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latin typeface="Book Antiqua" panose="02040602050305030304" pitchFamily="18" charset="0"/>
              </a:rPr>
              <a:t>W kolejnych dniach kwietnia, walki mające miejsce w getcie składały się z szeregu starć prowadzonych pomiędzy powstańcami broniącymi się w wybranych punktach getta lub przemieszczającymi się między schronami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i kryjówkami, a niemieckimi grupami szturmowymi. Oddziały niemieckie dodatkowo codzienne przeczesywały teren getta poszukując kryjówek, w których ukryci byli Żydzi. Odnalezione osoby rozstrzeliwano lub transportowane do obozów. </a:t>
            </a:r>
          </a:p>
          <a:p>
            <a:pPr marL="0" indent="0">
              <a:buNone/>
            </a:pPr>
            <a:r>
              <a:rPr lang="pl-PL" dirty="0">
                <a:latin typeface="Book Antiqua" panose="02040602050305030304" pitchFamily="18" charset="0"/>
              </a:rPr>
              <a:t>Walki w getcie zostały oficjalnie zakończone 16 maja 1943 roku, kiedy to Niemcy wysadzili budynek synagogi na ul. </a:t>
            </a:r>
            <a:r>
              <a:rPr lang="pl-PL" dirty="0" err="1">
                <a:latin typeface="Book Antiqua" panose="02040602050305030304" pitchFamily="18" charset="0"/>
              </a:rPr>
              <a:t>Tłomackie</a:t>
            </a:r>
            <a:r>
              <a:rPr lang="pl-PL" dirty="0">
                <a:latin typeface="Book Antiqua" panose="02040602050305030304" pitchFamily="18" charset="0"/>
              </a:rPr>
              <a:t>. </a:t>
            </a:r>
            <a:endParaRPr lang="pl-US" dirty="0">
              <a:latin typeface="Book Antiqua" panose="02040602050305030304" pitchFamily="18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806346A-66C8-E640-9673-7FAA4508D4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77523" y="1402389"/>
            <a:ext cx="5024625" cy="2470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AE692D2-3525-B045-AF7A-CC0F676A9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574" y="3429000"/>
            <a:ext cx="4064000" cy="292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43E060F-20AE-2D40-8373-2100E012A2EA}"/>
              </a:ext>
            </a:extLst>
          </p:cNvPr>
          <p:cNvSpPr txBox="1"/>
          <p:nvPr/>
        </p:nvSpPr>
        <p:spPr>
          <a:xfrm>
            <a:off x="233959" y="6642556"/>
            <a:ext cx="91558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Muzeum II Wojny Światowej; Powstanie w getcie warszawskim; Dostęp online: </a:t>
            </a:r>
            <a:r>
              <a:rPr lang="pl-PL" sz="800" dirty="0" err="1"/>
              <a:t>https</a:t>
            </a:r>
            <a:r>
              <a:rPr lang="pl-PL" sz="800" dirty="0"/>
              <a:t>://muzeum1939.pl/powstanie-w-getcie-warszawskim-19-kwietnia-16-maja-1943-r/</a:t>
            </a:r>
            <a:r>
              <a:rPr lang="pl-PL" sz="800" dirty="0" err="1"/>
              <a:t>timeline</a:t>
            </a:r>
            <a:r>
              <a:rPr lang="pl-PL" sz="800" dirty="0"/>
              <a:t>/1254.html</a:t>
            </a:r>
            <a:endParaRPr lang="pl-US" sz="800" dirty="0"/>
          </a:p>
        </p:txBody>
      </p:sp>
    </p:spTree>
    <p:extLst>
      <p:ext uri="{BB962C8B-B14F-4D97-AF65-F5344CB8AC3E}">
        <p14:creationId xmlns:p14="http://schemas.microsoft.com/office/powerpoint/2010/main" val="107727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E37165-6519-2D4D-B41F-A2DB93B8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80" y="808977"/>
            <a:ext cx="9404723" cy="1400530"/>
          </a:xfrm>
        </p:spPr>
        <p:txBody>
          <a:bodyPr/>
          <a:lstStyle/>
          <a:p>
            <a:r>
              <a:rPr lang="pl-US" sz="3600" dirty="0">
                <a:latin typeface="Book Antiqua" panose="02040602050305030304" pitchFamily="18" charset="0"/>
              </a:rPr>
              <a:t>Powstanie w getcie warszawskim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88A4BC-55E7-2942-8E13-FDFB2588C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512" y="2056092"/>
            <a:ext cx="5072139" cy="43325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latin typeface="Book Antiqua" panose="02040602050305030304" pitchFamily="18" charset="0"/>
              </a:rPr>
              <a:t>W wyniku powstania w getcie zginęło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 i zostało zamordowanych 12 000 Żydów,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a większość z 60 000 osób znajdujących się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w tym czasie w getcie została wywieziona do obozu koncentracyjnego na Majdanku  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lub obozów pracy w Poniatowej, Trawnikach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i Budzyniu.</a:t>
            </a:r>
          </a:p>
          <a:p>
            <a:pPr marL="0" indent="0">
              <a:buNone/>
            </a:pPr>
            <a:r>
              <a:rPr lang="pl-PL" dirty="0">
                <a:latin typeface="Book Antiqua" panose="02040602050305030304" pitchFamily="18" charset="0"/>
              </a:rPr>
              <a:t>Powstanie w getcie było jednym z  pierwszych po zakończeniu Kampanii Polskiej w 1939 roku, masowych wystąpieniem przeciwko okupacji niemieckiej. Powstańcy biorący udział w walkach w getcie,  mimo, że nie mieli realnej możliwości odniesienia sukcesu w tej walce, stali się symbolem oporu ludności żydowskiej wobec działań władz niemieckich. </a:t>
            </a:r>
            <a:endParaRPr lang="pl-US" dirty="0">
              <a:latin typeface="Book Antiqua" panose="02040602050305030304" pitchFamily="18" charset="0"/>
            </a:endParaRPr>
          </a:p>
        </p:txBody>
      </p:sp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8B51DD2E-B2DC-E648-87D2-C200B96A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825" y="1156106"/>
            <a:ext cx="4395788" cy="2989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DE9B8811-56FB-3C4A-920E-76724E536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3467838"/>
            <a:ext cx="4395788" cy="2920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826A8DC-7459-104F-B08A-482DB4E7622C}"/>
              </a:ext>
            </a:extLst>
          </p:cNvPr>
          <p:cNvSpPr txBox="1"/>
          <p:nvPr/>
        </p:nvSpPr>
        <p:spPr>
          <a:xfrm>
            <a:off x="201880" y="6642556"/>
            <a:ext cx="11317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Muzeum II Wojny Światowej; Powstanie w getcie warszawskim; Dostęp online: </a:t>
            </a:r>
            <a:r>
              <a:rPr lang="pl-PL" sz="800" dirty="0" err="1"/>
              <a:t>https</a:t>
            </a:r>
            <a:r>
              <a:rPr lang="pl-PL" sz="800" dirty="0"/>
              <a:t>://muzeum1939.pl/powstanie-w-getcie-warszawskim-19-kwietnia-16-maja-1943-r/</a:t>
            </a:r>
            <a:r>
              <a:rPr lang="pl-PL" sz="800" dirty="0" err="1"/>
              <a:t>timeline</a:t>
            </a:r>
            <a:r>
              <a:rPr lang="pl-PL" sz="800" dirty="0"/>
              <a:t>/1254.html</a:t>
            </a:r>
            <a:endParaRPr lang="pl-US" sz="800" dirty="0"/>
          </a:p>
        </p:txBody>
      </p:sp>
    </p:spTree>
    <p:extLst>
      <p:ext uri="{BB962C8B-B14F-4D97-AF65-F5344CB8AC3E}">
        <p14:creationId xmlns:p14="http://schemas.microsoft.com/office/powerpoint/2010/main" val="30542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7EFAF-25D5-A948-BDA1-4AB185373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74" y="655562"/>
            <a:ext cx="9404723" cy="1400530"/>
          </a:xfrm>
        </p:spPr>
        <p:txBody>
          <a:bodyPr/>
          <a:lstStyle/>
          <a:p>
            <a:r>
              <a:rPr lang="pl-US" sz="3600" dirty="0">
                <a:latin typeface="Book Antiqua" panose="02040602050305030304" pitchFamily="18" charset="0"/>
              </a:rPr>
              <a:t>Akcja społeczno-edukacyjna Żonkile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42A862-97C1-364B-9D3D-DE1855596B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268" y="1947553"/>
            <a:ext cx="4858383" cy="4308785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latin typeface="Book Antiqua" panose="02040602050305030304" pitchFamily="18" charset="0"/>
              </a:rPr>
              <a:t>Akcja ta organizowana jest z okazji rocznicy wybuchu Powstania w getcie warszawskim.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Jej symbolem jest żonkil, który jest znakiem życia i nadziei.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A wszystko zaczęło się od tego, że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Marek Edelman, ostatni przywódca Żydowskiej Organizacji Bojowej, składał bukiet żółtych kwiatów pod Pomnikiem Bohaterów Getta w każdą rocznicą Powstania.</a:t>
            </a:r>
          </a:p>
          <a:p>
            <a:pPr marL="0" indent="0">
              <a:buNone/>
            </a:pPr>
            <a:r>
              <a:rPr lang="pl-PL" dirty="0">
                <a:latin typeface="Book Antiqua" panose="02040602050305030304" pitchFamily="18" charset="0"/>
              </a:rPr>
              <a:t>Prowadzona akcja ma na celu kontynuowanie tej tradycji. </a:t>
            </a:r>
            <a:endParaRPr lang="pl-US" dirty="0">
              <a:latin typeface="Book Antiqua" panose="02040602050305030304" pitchFamily="18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657FE08-6846-AA45-AE98-3EE8641C89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4944" y="1355827"/>
            <a:ext cx="4395788" cy="29276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AE027FF-4E71-CC4E-9459-E8A469E88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651" y="3918858"/>
            <a:ext cx="4084557" cy="27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3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6BC594-4471-1C4D-90CF-CA7E9D8FA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394" y="2555402"/>
            <a:ext cx="11186556" cy="3329581"/>
          </a:xfrm>
        </p:spPr>
        <p:txBody>
          <a:bodyPr/>
          <a:lstStyle/>
          <a:p>
            <a:r>
              <a:rPr lang="pl-US" sz="3600" dirty="0">
                <a:latin typeface="Book Antiqua" panose="02040602050305030304" pitchFamily="18" charset="0"/>
              </a:rPr>
              <a:t>Zachęcam do obejrzenia filmu „Nie by</a:t>
            </a:r>
            <a:r>
              <a:rPr lang="pl-PL" sz="3600" dirty="0">
                <a:latin typeface="Book Antiqua" panose="02040602050305030304" pitchFamily="18" charset="0"/>
              </a:rPr>
              <a:t>ł</a:t>
            </a:r>
            <a:r>
              <a:rPr lang="pl-US" sz="3600" dirty="0">
                <a:latin typeface="Book Antiqua" panose="02040602050305030304" pitchFamily="18" charset="0"/>
              </a:rPr>
              <a:t>o żadnej nadziei. Powstanie w getcie warszawskim 1943”</a:t>
            </a:r>
            <a:br>
              <a:rPr lang="pl-US" sz="3600" dirty="0">
                <a:latin typeface="Book Antiqua" panose="02040602050305030304" pitchFamily="18" charset="0"/>
              </a:rPr>
            </a:br>
            <a:br>
              <a:rPr lang="pl-US" sz="3600" dirty="0">
                <a:latin typeface="Book Antiqua" panose="02040602050305030304" pitchFamily="18" charset="0"/>
              </a:rPr>
            </a:br>
            <a:r>
              <a:rPr lang="pl-PL" sz="3600" dirty="0">
                <a:latin typeface="Book Antiqua" panose="02040602050305030304" pitchFamily="18" charset="0"/>
                <a:hlinkClick r:id="rId3"/>
              </a:rPr>
              <a:t>https://www.polin.pl/pl/aktualnosci/2016/02/01/zglos-szkole-do-akcji-zonkile-2016</a:t>
            </a:r>
            <a:br>
              <a:rPr lang="pl-PL" sz="3600" dirty="0">
                <a:latin typeface="Book Antiqua" panose="02040602050305030304" pitchFamily="18" charset="0"/>
              </a:rPr>
            </a:br>
            <a:br>
              <a:rPr lang="pl-PL" sz="3600" dirty="0">
                <a:latin typeface="Book Antiqua" panose="02040602050305030304" pitchFamily="18" charset="0"/>
              </a:rPr>
            </a:br>
            <a:endParaRPr lang="pl-US" sz="3600" dirty="0">
              <a:latin typeface="Book Antiqua" panose="0204060205030503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186571E-69C0-A94B-8926-34377C5DFF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US" dirty="0"/>
              <a:t>DDDdDo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B45B388-7286-E043-8AF2-AC53F9CF450C}"/>
              </a:ext>
            </a:extLst>
          </p:cNvPr>
          <p:cNvSpPr txBox="1"/>
          <p:nvPr/>
        </p:nvSpPr>
        <p:spPr>
          <a:xfrm>
            <a:off x="8502733" y="4838562"/>
            <a:ext cx="4524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Book Antiqua" panose="02040602050305030304" pitchFamily="18" charset="0"/>
              </a:rPr>
              <a:t>Dorota Konopnicka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Bibliotekarz szkolny </a:t>
            </a:r>
            <a:br>
              <a:rPr lang="pl-PL" sz="3200" dirty="0">
                <a:latin typeface="Book Antiqua" panose="02040602050305030304" pitchFamily="18" charset="0"/>
              </a:rPr>
            </a:br>
            <a:endParaRPr lang="pl-US" dirty="0"/>
          </a:p>
        </p:txBody>
      </p:sp>
    </p:spTree>
    <p:extLst>
      <p:ext uri="{BB962C8B-B14F-4D97-AF65-F5344CB8AC3E}">
        <p14:creationId xmlns:p14="http://schemas.microsoft.com/office/powerpoint/2010/main" val="32789876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{F1608D0B-9266-D74D-9546-43A364DFAA1F}tf10001062</Template>
  <TotalTime>81</TotalTime>
  <Words>425</Words>
  <Application>Microsoft Office PowerPoint</Application>
  <PresentationFormat>Panoramiczny</PresentationFormat>
  <Paragraphs>35</Paragraphs>
  <Slides>9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Arial</vt:lpstr>
      <vt:lpstr>Book Antiqua</vt:lpstr>
      <vt:lpstr>Calibri</vt:lpstr>
      <vt:lpstr>Century Gothic</vt:lpstr>
      <vt:lpstr>Wingdings 3</vt:lpstr>
      <vt:lpstr>Jon</vt:lpstr>
      <vt:lpstr>Rocznica powstania  w getcie warszawskim </vt:lpstr>
      <vt:lpstr>Nie było żadnej nadziei.. </vt:lpstr>
      <vt:lpstr>Konspiracje w getcie warszawskim </vt:lpstr>
      <vt:lpstr>Konspiracje w getcie warszawskim</vt:lpstr>
      <vt:lpstr>Powstanie w getcie warszawskim </vt:lpstr>
      <vt:lpstr>Powstanie w getcie warszawskim </vt:lpstr>
      <vt:lpstr>Powstanie w getcie warszawskim </vt:lpstr>
      <vt:lpstr>Akcja społeczno-edukacyjna Żonkile  </vt:lpstr>
      <vt:lpstr>Zachęcam do obejrzenia filmu „Nie było żadnej nadziei. Powstanie w getcie warszawskim 1943”  https://www.polin.pl/pl/aktualnosci/2016/02/01/zglos-szkole-do-akcji-zonkile-2016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Rocznica Powstania  w Getcie Warszawskim</dc:title>
  <dc:creator>opd</dc:creator>
  <cp:lastModifiedBy>Dorota</cp:lastModifiedBy>
  <cp:revision>10</cp:revision>
  <dcterms:created xsi:type="dcterms:W3CDTF">2020-04-16T12:30:45Z</dcterms:created>
  <dcterms:modified xsi:type="dcterms:W3CDTF">2020-04-16T15:17:28Z</dcterms:modified>
</cp:coreProperties>
</file>