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jpeg" ContentType="image/jpeg"/>
  <Override PartName="/ppt/media/image15.png" ContentType="image/pn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l-PL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304920" y="329040"/>
            <a:ext cx="8529840" cy="619452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418680" y="434160"/>
            <a:ext cx="8304480" cy="548424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65500" dir="5400000" dist="381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04920" y="329040"/>
            <a:ext cx="8529840" cy="619452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18680" y="434160"/>
            <a:ext cx="8304480" cy="3106800"/>
          </a:xfrm>
          <a:prstGeom prst="roundRect">
            <a:avLst>
              <a:gd name="adj" fmla="val 4578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65500" dir="5400000" dist="381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304920" y="329040"/>
            <a:ext cx="8529840" cy="6194520"/>
          </a:xfrm>
          <a:prstGeom prst="roundRect">
            <a:avLst>
              <a:gd name="adj" fmla="val 2081"/>
            </a:avLst>
          </a:prstGeom>
          <a:gradFill rotWithShape="0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/>
          </a:gradFill>
          <a:ln w="2160">
            <a:solidFill>
              <a:srgbClr val="a4a4a3"/>
            </a:solidFill>
            <a:round/>
          </a:ln>
          <a:effectLst>
            <a:outerShdw algn="tl" blurRad="76200" dir="5400000" dist="5076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418680" y="434160"/>
            <a:ext cx="8304480" cy="5484240"/>
          </a:xfrm>
          <a:prstGeom prst="roundRect">
            <a:avLst>
              <a:gd name="adj" fmla="val 2127"/>
            </a:avLst>
          </a:prstGeom>
          <a:gradFill rotWithShape="0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lin ang="0"/>
          </a:gradFill>
          <a:ln w="9000">
            <a:noFill/>
          </a:ln>
          <a:effectLst>
            <a:outerShdw blurRad="65500" dir="5400000" dist="381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722520" y="1820160"/>
            <a:ext cx="7770240" cy="182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b">
            <a:normAutofit fontScale="34000"/>
          </a:bodyPr>
          <a:p>
            <a:pPr algn="r">
              <a:lnSpc>
                <a:spcPct val="100000"/>
              </a:lnSpc>
            </a:pPr>
            <a:r>
              <a:rPr b="1" lang="pl-PL" sz="4500" spc="-1" strike="noStrike">
                <a:solidFill>
                  <a:srgbClr val="ff9257"/>
                </a:solidFill>
                <a:latin typeface="Verdana"/>
                <a:ea typeface="DejaVu Sans"/>
              </a:rPr>
              <a:t>Ponadnarodowa mobilność kadry edukacji szkolnej – konferencja podsumowująca</a:t>
            </a:r>
            <a:endParaRPr b="0" lang="pl-PL" sz="45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722520" y="3684960"/>
            <a:ext cx="7770240" cy="91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0" bIns="45000">
            <a:normAutofit fontScale="56000"/>
          </a:bodyPr>
          <a:p>
            <a:pPr marL="36720" algn="r">
              <a:lnSpc>
                <a:spcPct val="100000"/>
              </a:lnSpc>
            </a:pPr>
            <a:r>
              <a:rPr b="0" lang="pl-PL" sz="2000" spc="-1" strike="noStrike">
                <a:solidFill>
                  <a:srgbClr val="7c7972"/>
                </a:solidFill>
                <a:latin typeface="Verdana"/>
                <a:ea typeface="DejaVu Sans"/>
              </a:rPr>
              <a:t>Program Operacyjny Wiedza Edukacja Rozwój 2014-2020</a:t>
            </a:r>
            <a:endParaRPr b="0" lang="pl-PL" sz="2000" spc="-1" strike="noStrike">
              <a:latin typeface="Arial"/>
            </a:endParaRPr>
          </a:p>
          <a:p>
            <a:pPr marL="36720" algn="r">
              <a:lnSpc>
                <a:spcPct val="100000"/>
              </a:lnSpc>
            </a:pPr>
            <a:r>
              <a:rPr b="0" lang="pl-PL" sz="2000" spc="-1" strike="noStrike">
                <a:solidFill>
                  <a:srgbClr val="7c7972"/>
                </a:solidFill>
                <a:latin typeface="Verdana"/>
                <a:ea typeface="DejaVu Sans"/>
              </a:rPr>
              <a:t>Współfinansowany z Europejskiego Funduszu Społecznego</a:t>
            </a:r>
            <a:endParaRPr b="0" lang="pl-PL" sz="2000" spc="-1" strike="noStrike">
              <a:latin typeface="Arial"/>
            </a:endParaRPr>
          </a:p>
          <a:p>
            <a:pPr marL="36720" algn="r">
              <a:lnSpc>
                <a:spcPct val="100000"/>
              </a:lnSpc>
            </a:pPr>
            <a:r>
              <a:rPr b="0" lang="pl-PL" sz="2000" spc="-1" strike="noStrike">
                <a:solidFill>
                  <a:srgbClr val="7c7972"/>
                </a:solidFill>
                <a:latin typeface="Verdana"/>
                <a:ea typeface="DejaVu Sans"/>
              </a:rPr>
              <a:t>Nr umowy POWERSE-2018-1-PL01-KA101-047916</a:t>
            </a:r>
            <a:endParaRPr b="0" lang="pl-PL" sz="2000" spc="-1" strike="noStrike">
              <a:latin typeface="Arial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571680" y="5144040"/>
            <a:ext cx="7998840" cy="10695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02920" y="4983480"/>
            <a:ext cx="8181720" cy="104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pl-PL" sz="3600" spc="-1" strike="noStrike">
                <a:solidFill>
                  <a:srgbClr val="ff9257"/>
                </a:solidFill>
                <a:latin typeface="Verdana"/>
                <a:ea typeface="DejaVu Sans"/>
              </a:rPr>
              <a:t>Dalsze plany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502920" y="530280"/>
            <a:ext cx="8181720" cy="41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>
            <a:normAutofit fontScale="80000"/>
          </a:bodyPr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Verdana"/>
                <a:ea typeface="DejaVu Sans"/>
              </a:rPr>
              <a:t>Nawiązanie współpracy ze szkołą w Żylinie (Słowacja) </a:t>
            </a: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– planowany przyjazd uczniów i nauczycieli do Recza w dniach 1-3 czerwca 2022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Verdana"/>
                <a:ea typeface="DejaVu Sans"/>
              </a:rPr>
              <a:t>Złożenie wniosku w ramach projektu „Ponadnarodowej mobilności uczniów” </a:t>
            </a: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– możliwość finansowania wyjazdów zagranicznych dla uczniów Szkoły Podstawowej w Reczu – szkoła złoży wniosek w roku 2022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500040" y="4717800"/>
            <a:ext cx="8070480" cy="7092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2920" y="4983480"/>
            <a:ext cx="8181720" cy="104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pl-PL" sz="3600" spc="-1" strike="noStrike">
                <a:solidFill>
                  <a:srgbClr val="ff9257"/>
                </a:solidFill>
                <a:latin typeface="Verdana"/>
                <a:ea typeface="DejaVu Sans"/>
              </a:rPr>
              <a:t>Główne efekty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502920" y="530280"/>
            <a:ext cx="6408360" cy="41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>
            <a:normAutofit fontScale="78000"/>
          </a:bodyPr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1400" spc="-1" strike="noStrike">
                <a:solidFill>
                  <a:srgbClr val="000000"/>
                </a:solidFill>
                <a:latin typeface="Verdana"/>
                <a:ea typeface="DejaVu Sans"/>
              </a:rPr>
              <a:t>1. Podniesienie kompetencji językowych nauczycieli u 60% nauczycieli</a:t>
            </a:r>
            <a:endParaRPr b="0" lang="pl-PL" sz="14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1400" spc="-1" strike="noStrike">
                <a:solidFill>
                  <a:srgbClr val="000000"/>
                </a:solidFill>
                <a:latin typeface="Verdana"/>
                <a:ea typeface="DejaVu Sans"/>
              </a:rPr>
              <a:t>2. Podniesienie kompetencji metodycznych nauczycieli języka angielskiego</a:t>
            </a:r>
            <a:endParaRPr b="0" lang="pl-PL" sz="14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1400" spc="-1" strike="noStrike">
                <a:solidFill>
                  <a:srgbClr val="000000"/>
                </a:solidFill>
                <a:latin typeface="Verdana"/>
                <a:ea typeface="DejaVu Sans"/>
              </a:rPr>
              <a:t>3. Wzrost umiejętności praktycznego stosowania języka obcego u uczniów</a:t>
            </a:r>
            <a:endParaRPr b="0" lang="pl-PL" sz="14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1400" spc="-1" strike="noStrike">
                <a:solidFill>
                  <a:srgbClr val="000000"/>
                </a:solidFill>
                <a:latin typeface="Verdana"/>
                <a:ea typeface="DejaVu Sans"/>
              </a:rPr>
              <a:t>4. Polepszenie wiedzy i umiejętności – wzrost średniej ocen z języka angielskiego (2019 – 3,27; 2021 – 3,91)</a:t>
            </a:r>
            <a:endParaRPr b="0" lang="pl-PL" sz="14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1400" spc="-1" strike="noStrike">
                <a:solidFill>
                  <a:srgbClr val="000000"/>
                </a:solidFill>
                <a:latin typeface="Verdana"/>
                <a:ea typeface="DejaVu Sans"/>
              </a:rPr>
              <a:t>5. Lepszy wynik egzaminu ósmoklasisty (2019 – 50,9%; 2021 – 59%)</a:t>
            </a:r>
            <a:endParaRPr b="0" lang="pl-PL" sz="14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1400" spc="-1" strike="noStrike">
                <a:solidFill>
                  <a:srgbClr val="000000"/>
                </a:solidFill>
                <a:latin typeface="Verdana"/>
                <a:ea typeface="DejaVu Sans"/>
              </a:rPr>
              <a:t>6. Funkcjonowanie pracowni językowej</a:t>
            </a:r>
            <a:endParaRPr b="0" lang="pl-PL" sz="14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1400" spc="-1" strike="noStrike">
                <a:solidFill>
                  <a:srgbClr val="000000"/>
                </a:solidFill>
                <a:latin typeface="Verdana"/>
                <a:ea typeface="DejaVu Sans"/>
              </a:rPr>
              <a:t>7. Uzyskanie Europejskiej odznaki jakości za projekt E-Twinnig Puppet Theatre</a:t>
            </a:r>
            <a:endParaRPr b="0" lang="pl-PL" sz="14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1400" spc="-1" strike="noStrike">
                <a:solidFill>
                  <a:srgbClr val="000000"/>
                </a:solidFill>
                <a:latin typeface="Verdana"/>
                <a:ea typeface="DejaVu Sans"/>
              </a:rPr>
              <a:t>8. Wzrost umiejętności </a:t>
            </a:r>
            <a:r>
              <a:rPr b="0" lang="pl-PL" sz="1300" spc="-1" strike="noStrike">
                <a:solidFill>
                  <a:srgbClr val="000000"/>
                </a:solidFill>
                <a:latin typeface="Verdana"/>
                <a:ea typeface="DejaVu Sans"/>
              </a:rPr>
              <a:t>posługiwania</a:t>
            </a:r>
            <a:r>
              <a:rPr b="0" lang="pl-PL" sz="1400" spc="-1" strike="noStrike">
                <a:solidFill>
                  <a:srgbClr val="000000"/>
                </a:solidFill>
                <a:latin typeface="Verdana"/>
                <a:ea typeface="DejaVu Sans"/>
              </a:rPr>
              <a:t> się TIK</a:t>
            </a:r>
            <a:endParaRPr b="0" lang="pl-PL" sz="14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1400" spc="-1" strike="noStrike">
                <a:solidFill>
                  <a:srgbClr val="000000"/>
                </a:solidFill>
                <a:latin typeface="Verdana"/>
                <a:ea typeface="DejaVu Sans"/>
              </a:rPr>
              <a:t>9. Wprowadzenie nowych i innowacyjnych metod pracy (CLIL, metody aktywizujące, metody kreatywne)</a:t>
            </a:r>
            <a:endParaRPr b="0" lang="pl-PL" sz="14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1400" spc="-1" strike="noStrike">
                <a:solidFill>
                  <a:srgbClr val="000000"/>
                </a:solidFill>
                <a:latin typeface="Verdana"/>
                <a:ea typeface="DejaVu Sans"/>
              </a:rPr>
              <a:t>10. Pozyskanie partnerów zagranicznych</a:t>
            </a:r>
            <a:endParaRPr b="0" lang="pl-PL" sz="14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1400" spc="-1" strike="noStrike">
                <a:solidFill>
                  <a:srgbClr val="000000"/>
                </a:solidFill>
                <a:latin typeface="Verdana"/>
                <a:ea typeface="DejaVu Sans"/>
              </a:rPr>
              <a:t>11. Promocja szkoły</a:t>
            </a:r>
            <a:endParaRPr b="0" lang="pl-PL" sz="14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1400" spc="-1" strike="noStrike">
                <a:solidFill>
                  <a:srgbClr val="000000"/>
                </a:solidFill>
                <a:latin typeface="Verdana"/>
                <a:ea typeface="DejaVu Sans"/>
              </a:rPr>
              <a:t>12. Zdobycie doświadczenia w realizacji projektów międzynarodowych</a:t>
            </a:r>
            <a:endParaRPr b="0" lang="pl-PL" sz="1400" spc="-1" strike="noStrike">
              <a:latin typeface="Arial"/>
            </a:endParaRPr>
          </a:p>
        </p:txBody>
      </p:sp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500040" y="4717800"/>
            <a:ext cx="8070480" cy="709200"/>
          </a:xfrm>
          <a:prstGeom prst="rect">
            <a:avLst/>
          </a:prstGeom>
          <a:ln w="9360">
            <a:noFill/>
          </a:ln>
        </p:spPr>
      </p:pic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6768000" y="648000"/>
            <a:ext cx="1768680" cy="395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02920" y="4983480"/>
            <a:ext cx="8181720" cy="104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pl-PL" sz="3600" spc="-1" strike="noStrike">
                <a:solidFill>
                  <a:srgbClr val="ff9257"/>
                </a:solidFill>
                <a:latin typeface="Verdana"/>
                <a:ea typeface="DejaVu Sans"/>
              </a:rPr>
              <a:t>Promocja projektu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502920" y="530280"/>
            <a:ext cx="8181720" cy="41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>
            <a:noAutofit/>
          </a:bodyPr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Verdana"/>
                <a:ea typeface="DejaVu Sans"/>
              </a:rPr>
              <a:t>Informacje o projekcie zamieszczamy</a:t>
            </a: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: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Na stronie internetowej Szkoły Podstawowej w Reczu 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Na profilu facebookowym szkoły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Na stronie internetowej Gminy Recz – BIP (sesja Rady Miejskiej)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Mobility tool + - platforma projektu Erasmus +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119" name="Picture 2" descr=""/>
          <p:cNvPicPr/>
          <p:nvPr/>
        </p:nvPicPr>
        <p:blipFill>
          <a:blip r:embed="rId1"/>
          <a:stretch/>
        </p:blipFill>
        <p:spPr>
          <a:xfrm>
            <a:off x="500040" y="4572000"/>
            <a:ext cx="8070480" cy="855000"/>
          </a:xfrm>
          <a:prstGeom prst="rect">
            <a:avLst/>
          </a:prstGeom>
          <a:ln w="9360">
            <a:noFill/>
          </a:ln>
        </p:spPr>
      </p:pic>
      <p:pic>
        <p:nvPicPr>
          <p:cNvPr id="120" name="Picture 3" descr=""/>
          <p:cNvPicPr/>
          <p:nvPr/>
        </p:nvPicPr>
        <p:blipFill>
          <a:blip r:embed="rId2"/>
          <a:stretch/>
        </p:blipFill>
        <p:spPr>
          <a:xfrm>
            <a:off x="6929280" y="1143000"/>
            <a:ext cx="1188360" cy="12600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2920" y="4983480"/>
            <a:ext cx="8181720" cy="104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pl-PL" sz="3600" spc="-1" strike="noStrike">
                <a:solidFill>
                  <a:srgbClr val="ff9257"/>
                </a:solidFill>
                <a:latin typeface="Verdana"/>
                <a:ea typeface="DejaVu Sans"/>
              </a:rPr>
              <a:t>Strony umowy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502920" y="530280"/>
            <a:ext cx="8181720" cy="41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>
            <a:noAutofit/>
          </a:bodyPr>
          <a:p>
            <a:pPr marL="265320" indent="-263160" algn="ctr">
              <a:lnSpc>
                <a:spcPct val="100000"/>
              </a:lnSpc>
              <a:spcBef>
                <a:spcPts val="249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Verdana"/>
                <a:ea typeface="DejaVu Sans"/>
              </a:rPr>
              <a:t>Umowa zawarta między:</a:t>
            </a:r>
            <a:endParaRPr b="0" lang="pl-PL" sz="3200" spc="-1" strike="noStrike">
              <a:latin typeface="Arial"/>
            </a:endParaRPr>
          </a:p>
          <a:p>
            <a:pPr marL="265320" indent="-263160" algn="ctr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Fundacją Rozwoju Systemu Edukacji (FRSE) z siedzibą w Warszawie</a:t>
            </a:r>
            <a:endParaRPr b="0" lang="pl-PL" sz="2800" spc="-1" strike="noStrike">
              <a:latin typeface="Arial"/>
            </a:endParaRPr>
          </a:p>
          <a:p>
            <a:pPr marL="265320" indent="-263160" algn="ctr">
              <a:lnSpc>
                <a:spcPct val="100000"/>
              </a:lnSpc>
              <a:spcBef>
                <a:spcPts val="249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Verdana"/>
                <a:ea typeface="DejaVu Sans"/>
              </a:rPr>
              <a:t>a beneficjentem:</a:t>
            </a:r>
            <a:endParaRPr b="0" lang="pl-PL" sz="3200" spc="-1" strike="noStrike">
              <a:latin typeface="Arial"/>
            </a:endParaRPr>
          </a:p>
          <a:p>
            <a:pPr marL="265320" indent="-263160" algn="ctr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Gminą Recz</a:t>
            </a:r>
            <a:endParaRPr b="0" lang="pl-PL" sz="2800" spc="-1" strike="noStrike">
              <a:latin typeface="Arial"/>
            </a:endParaRPr>
          </a:p>
          <a:p>
            <a:pPr marL="265320" indent="-263160" algn="ctr">
              <a:lnSpc>
                <a:spcPct val="100000"/>
              </a:lnSpc>
              <a:spcBef>
                <a:spcPts val="249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Verdana"/>
                <a:ea typeface="DejaVu Sans"/>
              </a:rPr>
              <a:t>Organizacja beneficjenta: </a:t>
            </a: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Szkoła Podstawowa im. Stefana Czarnieckiego w Reczu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1500120" y="4429080"/>
            <a:ext cx="2212560" cy="1041480"/>
          </a:xfrm>
          <a:prstGeom prst="rect">
            <a:avLst/>
          </a:prstGeom>
          <a:ln w="9360">
            <a:noFill/>
          </a:ln>
        </p:spPr>
      </p:pic>
      <p:pic>
        <p:nvPicPr>
          <p:cNvPr id="88" name="Picture 3" descr=""/>
          <p:cNvPicPr/>
          <p:nvPr/>
        </p:nvPicPr>
        <p:blipFill>
          <a:blip r:embed="rId2"/>
          <a:stretch/>
        </p:blipFill>
        <p:spPr>
          <a:xfrm>
            <a:off x="6000840" y="4320000"/>
            <a:ext cx="1069560" cy="1150560"/>
          </a:xfrm>
          <a:prstGeom prst="rect">
            <a:avLst/>
          </a:prstGeom>
          <a:ln w="9360">
            <a:noFill/>
          </a:ln>
        </p:spPr>
      </p:pic>
      <p:pic>
        <p:nvPicPr>
          <p:cNvPr id="89" name="" descr=""/>
          <p:cNvPicPr/>
          <p:nvPr/>
        </p:nvPicPr>
        <p:blipFill>
          <a:blip r:embed="rId3"/>
          <a:stretch/>
        </p:blipFill>
        <p:spPr>
          <a:xfrm>
            <a:off x="4248000" y="4320000"/>
            <a:ext cx="1078560" cy="1150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502920" y="4643280"/>
            <a:ext cx="8181720" cy="138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pl-PL" sz="3600" spc="-1" strike="noStrike">
                <a:solidFill>
                  <a:srgbClr val="ff9257"/>
                </a:solidFill>
                <a:latin typeface="Verdana"/>
                <a:ea typeface="DejaVu Sans"/>
              </a:rPr>
              <a:t>Dofinansowanie i czas trwania projektu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502920" y="530280"/>
            <a:ext cx="8181720" cy="41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>
            <a:noAutofit/>
          </a:bodyPr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Verdana"/>
                <a:ea typeface="DejaVu Sans"/>
              </a:rPr>
              <a:t>Maksymalna kwota przyznanej dotacji wynosi: </a:t>
            </a: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85 515,24 PLN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3200" spc="-1" strike="noStrike">
                <a:solidFill>
                  <a:srgbClr val="000000"/>
                </a:solidFill>
                <a:latin typeface="Verdana"/>
                <a:ea typeface="DejaVu Sans"/>
              </a:rPr>
              <a:t>Projekt realizowany w okresie 36 miesięcy</a:t>
            </a: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: 28.09.2018 – 26.09.2021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571320" y="3500280"/>
            <a:ext cx="7998840" cy="10695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502920" y="4983480"/>
            <a:ext cx="8181720" cy="104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pl-PL" sz="3600" spc="-1" strike="noStrike">
                <a:solidFill>
                  <a:srgbClr val="ff9257"/>
                </a:solidFill>
                <a:latin typeface="Verdana"/>
                <a:ea typeface="DejaVu Sans"/>
              </a:rPr>
              <a:t>Przeznaczenie dotacji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502920" y="530280"/>
            <a:ext cx="8181720" cy="41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>
            <a:normAutofit fontScale="56000"/>
          </a:bodyPr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3800" spc="-1" strike="noStrike">
                <a:solidFill>
                  <a:srgbClr val="000000"/>
                </a:solidFill>
                <a:latin typeface="Verdana"/>
                <a:ea typeface="DejaVu Sans"/>
              </a:rPr>
              <a:t>Dotacja przeznaczona jest na realizację projektu</a:t>
            </a: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: „Komunikacja – kooperacja, czyli zwiększenie współpracy transnarodowej dzięki zmniejszeniu barier komunikacyjnych”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3800" spc="-1" strike="noStrike">
                <a:solidFill>
                  <a:srgbClr val="000000"/>
                </a:solidFill>
                <a:latin typeface="Verdana"/>
                <a:ea typeface="DejaVu Sans"/>
              </a:rPr>
              <a:t>Liczba uczestników</a:t>
            </a: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: 5 nauczycieli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3800" spc="-1" strike="noStrike">
                <a:solidFill>
                  <a:srgbClr val="000000"/>
                </a:solidFill>
                <a:latin typeface="Verdana"/>
                <a:ea typeface="DejaVu Sans"/>
              </a:rPr>
              <a:t>Szczegóły dotacji</a:t>
            </a: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: podróż (Malta – St. Julians, St. Paul’s Bay), wsparcie indywidualne, wsparcie organizacyjne, opłata za udział w kursie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endParaRPr b="0" lang="pl-PL" sz="2800" spc="-1" strike="noStrike">
              <a:latin typeface="Arial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571320" y="4752000"/>
            <a:ext cx="7998840" cy="7182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02920" y="4983480"/>
            <a:ext cx="8181720" cy="104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pl-PL" sz="3600" spc="-1" strike="noStrike">
                <a:solidFill>
                  <a:srgbClr val="ff9257"/>
                </a:solidFill>
                <a:latin typeface="Verdana"/>
                <a:ea typeface="DejaVu Sans"/>
              </a:rPr>
              <a:t>Plakat informacyjny</a:t>
            </a:r>
            <a:endParaRPr b="0" lang="pl-PL" sz="3600" spc="-1" strike="noStrike">
              <a:latin typeface="Arial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2714760" y="500040"/>
            <a:ext cx="3855600" cy="49986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502920" y="4983480"/>
            <a:ext cx="8181720" cy="104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pl-PL" sz="3600" spc="-1" strike="noStrike">
                <a:solidFill>
                  <a:srgbClr val="ff9257"/>
                </a:solidFill>
                <a:latin typeface="Verdana"/>
                <a:ea typeface="DejaVu Sans"/>
              </a:rPr>
              <a:t>Cele i założenia projektu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502920" y="530280"/>
            <a:ext cx="8181720" cy="41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>
            <a:normAutofit fontScale="81000"/>
          </a:bodyPr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3600" spc="-1" strike="noStrike">
                <a:solidFill>
                  <a:srgbClr val="000000"/>
                </a:solidFill>
                <a:latin typeface="Verdana"/>
                <a:ea typeface="DejaVu Sans"/>
              </a:rPr>
              <a:t>Celem projektu jest:</a:t>
            </a:r>
            <a:endParaRPr b="0" lang="pl-PL" sz="36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Zwiększenie kompetencji metodycznych nauczycieli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Zwiększenie zakresu użycia technologii informacyjno-komunikacyjnych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Pozyskanie partnerów zagranicznych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Wprowadzenie innowacyjnych metod nauczania – CLIL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Zwiększenie znajomości języków obcych wśród kadry nauczycieli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571320" y="4752000"/>
            <a:ext cx="7998840" cy="7182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02920" y="4500720"/>
            <a:ext cx="8181720" cy="153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79000"/>
          </a:bodyPr>
          <a:p>
            <a:pPr>
              <a:lnSpc>
                <a:spcPct val="100000"/>
              </a:lnSpc>
            </a:pPr>
            <a:r>
              <a:rPr b="1" lang="pl-PL" sz="3600" spc="-1" strike="noStrike">
                <a:solidFill>
                  <a:srgbClr val="ff9257"/>
                </a:solidFill>
                <a:latin typeface="Verdana"/>
                <a:ea typeface="DejaVu Sans"/>
              </a:rPr>
              <a:t>Przykładowe działania podejmowane w ramach projektu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502920" y="530280"/>
            <a:ext cx="8181720" cy="382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>
            <a:normAutofit fontScale="44000"/>
          </a:bodyPr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Informowanie o projekcie nauczycieli, rodziców i uczniów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Prowadzenie bezpłatnych kursów z języka angielskiego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Realizacja szkoleń metodycznych przez nauczycieli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Realizacja otwartych lekcji koleżeńskich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Organizacja konferencji informacyjnych o projekcie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Powstanie Klubu Przyjaciół Unii Europejskiej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Realizacja Europejskiego Dnia Języków Obcych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Powstanie Dyskusyjnego Klubu Bajkowego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Zakończenie i podsumowanie projektu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endParaRPr b="0" lang="pl-PL" sz="2800" spc="-1" strike="noStrike">
              <a:latin typeface="Arial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571320" y="4320000"/>
            <a:ext cx="7998840" cy="6069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02920" y="4983480"/>
            <a:ext cx="8181720" cy="104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pl-PL" sz="3600" spc="-1" strike="noStrike">
                <a:solidFill>
                  <a:srgbClr val="ff9257"/>
                </a:solidFill>
                <a:latin typeface="Verdana"/>
                <a:ea typeface="DejaVu Sans"/>
              </a:rPr>
              <a:t>Cele projektu dla szkoły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502920" y="530280"/>
            <a:ext cx="8181720" cy="41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>
            <a:normAutofit/>
          </a:bodyPr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Nawiązanie współpracy międzynarodowej z innymi szkołami w Europie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Wymiana dobrych praktyk i innowacyjnych metod nauczania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Uatrakcyjnienie nauki języków obcych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Wzrost wiedzy i kompetencji nauczycieli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Wzrost prestiżu szkoły w środowisku lokalnym i gminy w regionie</a:t>
            </a:r>
            <a:endParaRPr b="0" lang="pl-PL" sz="2800" spc="-1" strike="noStrike">
              <a:latin typeface="Arial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571320" y="4717800"/>
            <a:ext cx="7998840" cy="6379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502920" y="4983480"/>
            <a:ext cx="8181720" cy="104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1" lang="pl-PL" sz="3600" spc="-1" strike="noStrike">
                <a:solidFill>
                  <a:srgbClr val="ff9257"/>
                </a:solidFill>
                <a:latin typeface="Verdana"/>
                <a:ea typeface="DejaVu Sans"/>
              </a:rPr>
              <a:t>Cele projektu dla uczniów</a:t>
            </a:r>
            <a:endParaRPr b="0" lang="pl-PL" sz="36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502920" y="530280"/>
            <a:ext cx="8181720" cy="41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90000" tIns="91440" bIns="45000">
            <a:noAutofit/>
          </a:bodyPr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Wzrost kompetencji językowych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Rozwijanie umiejętności współpracy w zespole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Kształtowanie umiejętności uczenia się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Kształtowanie postaw otwartości i tolerancji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Rozwój kompetencji międzykulturowych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r>
              <a:rPr b="0" lang="pl-PL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Wzrost świadomości obywatelskiej</a:t>
            </a:r>
            <a:endParaRPr b="0" lang="pl-PL" sz="2800" spc="-1" strike="noStrike">
              <a:latin typeface="Arial"/>
            </a:endParaRPr>
          </a:p>
          <a:p>
            <a:pPr marL="265320" indent="-263160">
              <a:lnSpc>
                <a:spcPct val="100000"/>
              </a:lnSpc>
              <a:spcBef>
                <a:spcPts val="249"/>
              </a:spcBef>
            </a:pPr>
            <a:endParaRPr b="0" lang="pl-PL" sz="2800" spc="-1" strike="noStrike">
              <a:latin typeface="Arial"/>
            </a:endParaRPr>
          </a:p>
        </p:txBody>
      </p:sp>
      <p:pic>
        <p:nvPicPr>
          <p:cNvPr id="109" name="Picture 2" descr=""/>
          <p:cNvPicPr/>
          <p:nvPr/>
        </p:nvPicPr>
        <p:blipFill>
          <a:blip r:embed="rId1"/>
          <a:stretch/>
        </p:blipFill>
        <p:spPr>
          <a:xfrm>
            <a:off x="571320" y="4572000"/>
            <a:ext cx="7998840" cy="783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266</TotalTime>
  <Application>LibreOffice/6.2.2.2$Windows_X86_64 LibreOffice_project/2b840030fec2aae0fd2658d8d4f9548af4e3518d</Application>
  <Words>374</Words>
  <Paragraphs>62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2019-11-25T10:44:44Z</dcterms:created>
  <dc:creator>TMR</dc:creator>
  <dc:description/>
  <dc:language>pl-PL</dc:language>
  <cp:lastModifiedBy/>
  <dcterms:modified xsi:type="dcterms:W3CDTF">2021-11-18T12:38:12Z</dcterms:modified>
  <cp:revision>31</cp:revision>
  <dc:subject/>
  <dc:title>Slajd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