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3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.wikipedia.org/wiki/Substancja_psychoaktywn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668040-677F-47DA-91D1-800AD2E1B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454" y="1311724"/>
            <a:ext cx="6734092" cy="2662892"/>
          </a:xfrm>
        </p:spPr>
        <p:txBody>
          <a:bodyPr/>
          <a:lstStyle/>
          <a:p>
            <a:pPr algn="ctr"/>
            <a:r>
              <a:rPr lang="pl-PL" dirty="0"/>
              <a:t>W dopalacze inwestujesz  frajdę z życia anulujesz!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6BBB74-278A-4FE0-9FA9-0ADD7AA7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072" y="4391902"/>
            <a:ext cx="5705856" cy="99669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Anna </a:t>
            </a:r>
            <a:r>
              <a:rPr lang="pl-PL" dirty="0" err="1"/>
              <a:t>Usiatycka</a:t>
            </a:r>
            <a:r>
              <a:rPr lang="pl-PL" dirty="0"/>
              <a:t> kalina </a:t>
            </a:r>
            <a:r>
              <a:rPr lang="pl-PL" dirty="0" err="1"/>
              <a:t>urbanek</a:t>
            </a:r>
            <a:r>
              <a:rPr lang="pl-PL" dirty="0"/>
              <a:t> </a:t>
            </a:r>
            <a:r>
              <a:rPr lang="pl-PL" dirty="0" err="1"/>
              <a:t>julia</a:t>
            </a:r>
            <a:r>
              <a:rPr lang="pl-PL" dirty="0"/>
              <a:t> </a:t>
            </a:r>
            <a:r>
              <a:rPr lang="pl-PL" dirty="0" err="1"/>
              <a:t>smytkiewicz</a:t>
            </a:r>
            <a:r>
              <a:rPr lang="pl-PL" dirty="0"/>
              <a:t> </a:t>
            </a:r>
            <a:r>
              <a:rPr lang="pl-PL" dirty="0" err="1"/>
              <a:t>oliwia</a:t>
            </a:r>
            <a:r>
              <a:rPr lang="pl-PL" dirty="0"/>
              <a:t> </a:t>
            </a:r>
            <a:r>
              <a:rPr lang="pl-PL" dirty="0" err="1"/>
              <a:t>pasternAk</a:t>
            </a:r>
            <a:r>
              <a:rPr lang="pl-PL" dirty="0"/>
              <a:t> </a:t>
            </a:r>
            <a:r>
              <a:rPr lang="pl-PL" dirty="0" err="1"/>
              <a:t>oliwia</a:t>
            </a:r>
            <a:r>
              <a:rPr lang="pl-PL" dirty="0"/>
              <a:t> bławat </a:t>
            </a:r>
          </a:p>
        </p:txBody>
      </p:sp>
    </p:spTree>
    <p:extLst>
      <p:ext uri="{BB962C8B-B14F-4D97-AF65-F5344CB8AC3E}">
        <p14:creationId xmlns:p14="http://schemas.microsoft.com/office/powerpoint/2010/main" val="267413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499D2-C5D9-4A32-A295-AD50B0A2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15" y="152400"/>
            <a:ext cx="5171385" cy="1988886"/>
          </a:xfrm>
        </p:spPr>
        <p:txBody>
          <a:bodyPr/>
          <a:lstStyle/>
          <a:p>
            <a:r>
              <a:rPr lang="pl-PL" dirty="0"/>
              <a:t>DOPALACZE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C6485C-E5B7-4944-B85A-927012E2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615" y="2703443"/>
            <a:ext cx="5515941" cy="3260035"/>
          </a:xfrm>
        </p:spPr>
        <p:txBody>
          <a:bodyPr>
            <a:normAutofit/>
          </a:bodyPr>
          <a:lstStyle/>
          <a:p>
            <a:r>
              <a:rPr lang="pl-PL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potoczna nazwa różnego rodzaju produktów 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zawierających </a:t>
            </a:r>
            <a:r>
              <a:rPr lang="pl-PL" sz="1800" b="0" i="0" strike="noStrike" dirty="0">
                <a:effectLst/>
                <a:latin typeface="Arial" panose="020B0604020202020204" pitchFamily="34" charset="0"/>
              </a:rPr>
              <a:t>substancje</a:t>
            </a:r>
            <a:r>
              <a:rPr lang="pl-PL" sz="1800" b="0" i="0" strike="noStrike" dirty="0">
                <a:effectLst/>
                <a:latin typeface="Arial" panose="020B0604020202020204" pitchFamily="34" charset="0"/>
                <a:hlinkClick r:id="rId2" tooltip="Substancja psychoaktyw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800" b="0" i="0" strike="noStrike" dirty="0">
                <a:effectLst/>
                <a:latin typeface="Arial" panose="020B0604020202020204" pitchFamily="34" charset="0"/>
              </a:rPr>
              <a:t>psychoaktywne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, które nie znajdują się na </a:t>
            </a:r>
            <a:r>
              <a:rPr lang="pl-PL" sz="1800" b="0" i="0" strike="noStrike" dirty="0">
                <a:effectLst/>
                <a:latin typeface="Arial" panose="020B0604020202020204" pitchFamily="34" charset="0"/>
              </a:rPr>
              <a:t>liście środków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kontrolowanych przez ustawę o przeciwdziałaniu narkomanii Spożycie ich ma na celu wywołanie w organizmie jak najwierniejszego efektu </a:t>
            </a:r>
            <a:r>
              <a:rPr lang="pl-PL" sz="1800" b="0" i="0" strike="noStrike" dirty="0">
                <a:effectLst/>
                <a:latin typeface="Arial" panose="020B0604020202020204" pitchFamily="34" charset="0"/>
              </a:rPr>
              <a:t>narkotycznego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substancji zdelegalizowanych.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E3F194-4D6C-4A27-B85A-099940CF2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37" y="454586"/>
            <a:ext cx="375546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6844A5-C545-4029-9EC5-F7EEBB30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57" y="748747"/>
            <a:ext cx="4999107" cy="816070"/>
          </a:xfrm>
        </p:spPr>
        <p:txBody>
          <a:bodyPr/>
          <a:lstStyle/>
          <a:p>
            <a:r>
              <a:rPr lang="pl-PL" dirty="0"/>
              <a:t>SKUTKI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E8E35-EEB3-4C03-B625-F6F27BDDE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606" y="1715096"/>
            <a:ext cx="5595455" cy="475196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Skutki zażywania dopalaczy nie są jeszcze do końca zbadane. Skład dopalaczy wielokrotnie ulegał zmianie, dlatego nie wiadomo do końca, jakie są następstwa ich stosowania. Jedno jest pewne - są poważne. W zależności od wrażliwości organizmu skutki dopalaczy obejmują np</a:t>
            </a:r>
            <a:r>
              <a:rPr lang="pl-PL" sz="7200" dirty="0">
                <a:solidFill>
                  <a:srgbClr val="042337"/>
                </a:solidFill>
                <a:latin typeface="OpenSans-Regular"/>
              </a:rPr>
              <a:t>.</a:t>
            </a:r>
            <a:endParaRPr lang="pl-PL" sz="7200" b="0" i="0" dirty="0">
              <a:solidFill>
                <a:srgbClr val="042337"/>
              </a:solidFill>
              <a:effectLst/>
              <a:latin typeface="OpenSans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nudności,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bóle głowy,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zawroty głowy,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stany lękowe,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bezsenność,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drgawki,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problemy z oddychaniem,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042337"/>
                </a:solidFill>
                <a:effectLst/>
                <a:latin typeface="OpenSans-Regular"/>
              </a:rPr>
              <a:t>znużenie,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u="none" strike="noStrike" dirty="0">
                <a:effectLst/>
                <a:latin typeface="OpenSans-Regular"/>
              </a:rPr>
              <a:t>urojenia</a:t>
            </a:r>
            <a:endParaRPr lang="pl-PL" sz="7200" b="0" i="0" dirty="0">
              <a:solidFill>
                <a:srgbClr val="042337"/>
              </a:solidFill>
              <a:effectLst/>
              <a:latin typeface="OpenSans-Regular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9F3E13-A3C5-4C21-B3B3-236FD294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051" y="1156782"/>
            <a:ext cx="4686853" cy="28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E5D304-B572-4CB8-8A09-87C8EFC6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469391"/>
            <a:ext cx="4893089" cy="1499617"/>
          </a:xfrm>
        </p:spPr>
        <p:txBody>
          <a:bodyPr/>
          <a:lstStyle/>
          <a:p>
            <a:r>
              <a:rPr lang="pl-PL" dirty="0"/>
              <a:t>PRZYCZYNY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75BC42-26D9-4F4F-8E5B-06A2419F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801" y="2800570"/>
            <a:ext cx="3908981" cy="3198448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A3131"/>
                </a:solidFill>
                <a:effectLst/>
                <a:latin typeface="Open Sans"/>
              </a:rPr>
              <a:t>Tworzenie więzi społecznych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A3131"/>
                </a:solidFill>
                <a:effectLst/>
                <a:latin typeface="Open Sans"/>
              </a:rPr>
              <a:t>Szukanie nowych  przeżyć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A3131"/>
                </a:solidFill>
                <a:effectLst/>
                <a:latin typeface="Open Sans"/>
              </a:rPr>
              <a:t>Chęć zrelaksowania się i problemy emocjonalne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A3131"/>
                </a:solidFill>
                <a:effectLst/>
                <a:latin typeface="Open Sans"/>
              </a:rPr>
              <a:t>niska samoocena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A3131"/>
                </a:solidFill>
                <a:effectLst/>
                <a:latin typeface="Open Sans"/>
              </a:rPr>
              <a:t>nuda, brak pomysłu na spędzanie wolnego czasu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A3131"/>
                </a:solidFill>
                <a:effectLst/>
                <a:latin typeface="Open Sans"/>
              </a:rPr>
              <a:t>poprawa koncentracji i umiejętności uczenia się 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12BCB9-4027-4897-9443-2F0F4298C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57" y="839861"/>
            <a:ext cx="510363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6FCD4-D04C-4C94-A25D-DF73C6B8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781877"/>
            <a:ext cx="5266944" cy="2080591"/>
          </a:xfrm>
        </p:spPr>
        <p:txBody>
          <a:bodyPr/>
          <a:lstStyle/>
          <a:p>
            <a:r>
              <a:rPr lang="pl-PL" dirty="0"/>
              <a:t>RODZAJE DOPALACZY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4ED7CD-0DC8-4FCB-9DA8-D80E0852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56" y="3429000"/>
            <a:ext cx="5269738" cy="2350579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katynony</a:t>
            </a:r>
            <a:r>
              <a:rPr lang="pl-PL" sz="7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syntetyczne </a:t>
            </a:r>
            <a:r>
              <a:rPr lang="pl-PL" sz="7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kannabinoidy</a:t>
            </a:r>
            <a:r>
              <a:rPr lang="pl-PL" sz="7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tryptaminy oraz </a:t>
            </a:r>
            <a:r>
              <a:rPr lang="pl-PL" sz="7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fenyloetyloaminy</a:t>
            </a:r>
            <a:r>
              <a:rPr lang="pl-PL" sz="7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opioidy</a:t>
            </a:r>
            <a:r>
              <a:rPr lang="pl-PL" sz="7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7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benzodiazepiny</a:t>
            </a:r>
            <a:r>
              <a:rPr lang="pl-PL" sz="7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b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7A8DA30-8A7D-4F99-84A9-32748FAE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16" y="609510"/>
            <a:ext cx="4573036" cy="3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1AE065-28BD-47B5-8000-87B69228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588660"/>
            <a:ext cx="5264150" cy="1499617"/>
          </a:xfrm>
        </p:spPr>
        <p:txBody>
          <a:bodyPr>
            <a:normAutofit fontScale="90000"/>
          </a:bodyPr>
          <a:lstStyle/>
          <a:p>
            <a:r>
              <a:rPr lang="pl-PL" dirty="0"/>
              <a:t>JAK DZIAŁAJĄ DOPALACZE?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6E2074-ED92-43A4-A62D-B8A0DCD84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56" y="2516853"/>
            <a:ext cx="5264150" cy="3565895"/>
          </a:xfrm>
        </p:spPr>
        <p:txBody>
          <a:bodyPr>
            <a:noAutofit/>
          </a:bodyPr>
          <a:lstStyle/>
          <a:p>
            <a:r>
              <a:rPr lang="pl-PL" sz="1800" b="0" i="0" dirty="0">
                <a:solidFill>
                  <a:srgbClr val="000000"/>
                </a:solidFill>
                <a:effectLst/>
                <a:latin typeface="Poppins"/>
              </a:rPr>
              <a:t>W zależności od tego jakie substancje wchodzą w skład dopalaczy ich działanie na organizm jest zróżnicowane. Syntetyczne </a:t>
            </a:r>
            <a:r>
              <a:rPr lang="pl-PL" sz="1800" b="0" i="0" dirty="0" err="1">
                <a:solidFill>
                  <a:srgbClr val="000000"/>
                </a:solidFill>
                <a:effectLst/>
                <a:latin typeface="Poppins"/>
              </a:rPr>
              <a:t>opioidy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Poppins"/>
              </a:rPr>
              <a:t> chociaż stanowią najmniej zróżnicowaną grupę, należą do jednych z najsilniejszych i najgroźniejszych substancji.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Poppins"/>
              </a:rPr>
              <a:t>Działają na ośrodkowy układ nerwowy i układ oddechowy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Poppins"/>
              </a:rPr>
              <a:t>. Powodują spłycenie oddechu, zaburzenia rytmu serca i zwężenie źrenic. Syntetyczne </a:t>
            </a:r>
            <a:r>
              <a:rPr lang="pl-PL" sz="1800" b="0" i="0" dirty="0" err="1">
                <a:solidFill>
                  <a:srgbClr val="000000"/>
                </a:solidFill>
                <a:effectLst/>
                <a:latin typeface="Poppins"/>
              </a:rPr>
              <a:t>opioidy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Poppins"/>
              </a:rPr>
              <a:t> bardzo łatwo przedawkować ponieważ różnica między dawką „bezpieczną” a toksyczną jest niezwykle mała.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40AB1B-A9BC-4DD7-8CB3-3CBDF3966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6" y="625552"/>
            <a:ext cx="4916557" cy="32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8E07-2D4F-4983-A7B1-2678D32B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96" y="674145"/>
            <a:ext cx="6081568" cy="1904463"/>
          </a:xfrm>
        </p:spPr>
        <p:txBody>
          <a:bodyPr>
            <a:normAutofit/>
          </a:bodyPr>
          <a:lstStyle/>
          <a:p>
            <a:r>
              <a:rPr lang="pl-PL" sz="4300" dirty="0"/>
              <a:t>POLACY NA DOPALACZACH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AD074A-2565-4AFB-9B4F-93890137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96" y="3103418"/>
            <a:ext cx="5433198" cy="2676161"/>
          </a:xfrm>
        </p:spPr>
        <p:txBody>
          <a:bodyPr>
            <a:normAutofit/>
          </a:bodyPr>
          <a:lstStyle/>
          <a:p>
            <a:r>
              <a:rPr lang="pl-PL" sz="1800" b="0" i="0" dirty="0">
                <a:solidFill>
                  <a:srgbClr val="333333"/>
                </a:solidFill>
                <a:effectLst/>
                <a:latin typeface="PT Serif"/>
              </a:rPr>
              <a:t>W ciągu ostatniego roku aż 31 proc. pytanych Polaków (w badaniu wzięło udział 450 osób) sięgnęło po dopalacze. To ponad 3 razy częściej niż znajdujący się na drugim miejscu w tym niechlubnym zestawieniu Szwedzi i Holendrzy. Na świecie odurza się nimi 4,2 proc ludzi.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0487AA-1259-4BF9-9B5E-16A7C0FA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64" y="674145"/>
            <a:ext cx="4965643" cy="33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B2468A-163E-4F1A-95EA-110F96763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932688"/>
            <a:ext cx="5705856" cy="3264408"/>
          </a:xfrm>
        </p:spPr>
        <p:txBody>
          <a:bodyPr/>
          <a:lstStyle/>
          <a:p>
            <a:pPr algn="ctr"/>
            <a:r>
              <a:rPr lang="pl-PL" dirty="0"/>
              <a:t>Tylko słabi gracze biorą dopalacze!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FC587A-C6DA-418F-83CE-173DFE629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072" y="4543459"/>
            <a:ext cx="5705856" cy="996696"/>
          </a:xfrm>
        </p:spPr>
        <p:txBody>
          <a:bodyPr/>
          <a:lstStyle/>
          <a:p>
            <a:pPr algn="ctr"/>
            <a:r>
              <a:rPr lang="pl-PL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107636445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74785F9E3B094CBA61D0A0202A7AA7" ma:contentTypeVersion="5" ma:contentTypeDescription="Utwórz nowy dokument." ma:contentTypeScope="" ma:versionID="eccad62cd859168eebdf1c6ec65555f8">
  <xsd:schema xmlns:xsd="http://www.w3.org/2001/XMLSchema" xmlns:xs="http://www.w3.org/2001/XMLSchema" xmlns:p="http://schemas.microsoft.com/office/2006/metadata/properties" xmlns:ns2="b3fa2be9-9056-4d3f-9493-cf4d02839b0a" targetNamespace="http://schemas.microsoft.com/office/2006/metadata/properties" ma:root="true" ma:fieldsID="4892b3353f48519a7ec8a13dad811d94" ns2:_="">
    <xsd:import namespace="b3fa2be9-9056-4d3f-9493-cf4d02839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a2be9-9056-4d3f-9493-cf4d02839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CBB998-5E1A-4289-B86D-3CE5A778E4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EBF18B-FD09-41FD-9023-5AAC73ED17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5EA2B4-D781-4C32-95DF-82CB07A2B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a2be9-9056-4d3f-9493-cf4d02839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TM44457448[[fn=Pędzel]]</Template>
  <TotalTime>72</TotalTime>
  <Words>308</Words>
  <Application>Microsoft Office PowerPoint</Application>
  <PresentationFormat>Panoramiczny</PresentationFormat>
  <Paragraphs>35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arial</vt:lpstr>
      <vt:lpstr>arial</vt:lpstr>
      <vt:lpstr>Century Gothic</vt:lpstr>
      <vt:lpstr>Elephant</vt:lpstr>
      <vt:lpstr>Open Sans</vt:lpstr>
      <vt:lpstr>OpenSans-Regular</vt:lpstr>
      <vt:lpstr>Poppins</vt:lpstr>
      <vt:lpstr>PT Serif</vt:lpstr>
      <vt:lpstr>BrushVTI</vt:lpstr>
      <vt:lpstr>W dopalacze inwestujesz  frajdę z życia anulujesz!</vt:lpstr>
      <vt:lpstr>DOPALACZE</vt:lpstr>
      <vt:lpstr>SKUTKI </vt:lpstr>
      <vt:lpstr>PRZYCZYNY </vt:lpstr>
      <vt:lpstr>RODZAJE DOPALACZY</vt:lpstr>
      <vt:lpstr>JAK DZIAŁAJĄ DOPALACZE?</vt:lpstr>
      <vt:lpstr>POLACY NA DOPALACZACH</vt:lpstr>
      <vt:lpstr>Tylko słabi gracze biorą dopalacze!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Tylko słbi</dc:title>
  <dc:creator>Kalina Urbanek</dc:creator>
  <cp:lastModifiedBy> </cp:lastModifiedBy>
  <cp:revision>10</cp:revision>
  <dcterms:created xsi:type="dcterms:W3CDTF">2021-04-20T13:40:16Z</dcterms:created>
  <dcterms:modified xsi:type="dcterms:W3CDTF">2021-04-28T18:04:12Z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0x0101005E74785F9E3B094CBA61D0A0202A7AA7</vt:lpwstr>
  </property>
</Properties>
</file>