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pl-PL"/>
              <a:t>Kliknij, aby edytować styl wzorca podtytułu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F8066-4D58-4145-AC57-4D923E3CAE8B}" type="datetimeFigureOut">
              <a:rPr lang="pl-PL" smtClean="0"/>
              <a:t>24.05.2020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F6113-6188-4FFB-9C09-A97F18711EFB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Prostokąt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F8066-4D58-4145-AC57-4D923E3CAE8B}" type="datetimeFigureOut">
              <a:rPr lang="pl-PL" smtClean="0"/>
              <a:t>24.05.2020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F6113-6188-4FFB-9C09-A97F18711EF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Prostokąt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F8066-4D58-4145-AC57-4D923E3CAE8B}" type="datetimeFigureOut">
              <a:rPr lang="pl-PL" smtClean="0"/>
              <a:t>24.05.2020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F6113-6188-4FFB-9C09-A97F18711EF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F8066-4D58-4145-AC57-4D923E3CAE8B}" type="datetimeFigureOut">
              <a:rPr lang="pl-PL" smtClean="0"/>
              <a:t>24.05.2020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F6113-6188-4FFB-9C09-A97F18711EF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F8066-4D58-4145-AC57-4D923E3CAE8B}" type="datetimeFigureOut">
              <a:rPr lang="pl-PL" smtClean="0"/>
              <a:t>24.05.2020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F6113-6188-4FFB-9C09-A97F18711EFB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F8066-4D58-4145-AC57-4D923E3CAE8B}" type="datetimeFigureOut">
              <a:rPr lang="pl-PL" smtClean="0"/>
              <a:t>24.05.2020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F6113-6188-4FFB-9C09-A97F18711EF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F8066-4D58-4145-AC57-4D923E3CAE8B}" type="datetimeFigureOut">
              <a:rPr lang="pl-PL" smtClean="0"/>
              <a:t>24.05.2020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F6113-6188-4FFB-9C09-A97F18711EF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F8066-4D58-4145-AC57-4D923E3CAE8B}" type="datetimeFigureOut">
              <a:rPr lang="pl-PL" smtClean="0"/>
              <a:t>24.05.2020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F6113-6188-4FFB-9C09-A97F18711EF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F8066-4D58-4145-AC57-4D923E3CAE8B}" type="datetimeFigureOut">
              <a:rPr lang="pl-PL" smtClean="0"/>
              <a:t>24.05.2020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F6113-6188-4FFB-9C09-A97F18711EF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F8066-4D58-4145-AC57-4D923E3CAE8B}" type="datetimeFigureOut">
              <a:rPr lang="pl-PL" smtClean="0"/>
              <a:t>24.05.2020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F6113-6188-4FFB-9C09-A97F18711EFB}" type="slidenum">
              <a:rPr lang="pl-PL" smtClean="0"/>
              <a:t>‹#›</a:t>
            </a:fld>
            <a:endParaRPr lang="pl-PL"/>
          </a:p>
        </p:txBody>
      </p:sp>
      <p:sp>
        <p:nvSpPr>
          <p:cNvPr id="12" name="Prostokąt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pl-PL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28EF8066-4D58-4145-AC57-4D923E3CAE8B}" type="datetimeFigureOut">
              <a:rPr lang="pl-PL" smtClean="0"/>
              <a:t>24.05.2020</a:t>
            </a:fld>
            <a:endParaRPr lang="pl-PL"/>
          </a:p>
        </p:txBody>
      </p:sp>
      <p:sp>
        <p:nvSpPr>
          <p:cNvPr id="11" name="Prostokąt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7A7F6113-6188-4FFB-9C09-A97F18711EFB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Prostokąt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pl-PL"/>
              <a:t>Kliknij, aby edytować style wzorca tekstu</a:t>
            </a:r>
          </a:p>
          <a:p>
            <a:pPr lvl="1" eaLnBrk="1" latinLnBrk="0" hangingPunct="1"/>
            <a:r>
              <a:rPr kumimoji="0" lang="pl-PL"/>
              <a:t>Drugi poziom</a:t>
            </a:r>
          </a:p>
          <a:p>
            <a:pPr lvl="2" eaLnBrk="1" latinLnBrk="0" hangingPunct="1"/>
            <a:r>
              <a:rPr kumimoji="0" lang="pl-PL"/>
              <a:t>Trzeci poziom</a:t>
            </a:r>
          </a:p>
          <a:p>
            <a:pPr lvl="3" eaLnBrk="1" latinLnBrk="0" hangingPunct="1"/>
            <a:r>
              <a:rPr kumimoji="0" lang="pl-PL"/>
              <a:t>Czwarty poziom</a:t>
            </a:r>
          </a:p>
          <a:p>
            <a:pPr lvl="4" eaLnBrk="1" latinLnBrk="0" hangingPunct="1"/>
            <a:r>
              <a:rPr kumimoji="0"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28EF8066-4D58-4145-AC57-4D923E3CAE8B}" type="datetimeFigureOut">
              <a:rPr lang="pl-PL" smtClean="0"/>
              <a:t>24.05.2020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A7F6113-6188-4FFB-9C09-A97F18711EFB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Funkcjonowanie żeńskiego układu rozrodczego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Biologia</a:t>
            </a:r>
          </a:p>
          <a:p>
            <a:r>
              <a:rPr lang="pl-PL" dirty="0"/>
              <a:t>Klasa 7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Przypomnienie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6" name="Picture 2" descr="http://iner.pl/wp-content/uploads/2014/07/narzady_rodne_kobiet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525124"/>
            <a:ext cx="7272808" cy="51785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Cykl miesiączkowy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type="body" sz="half" idx="4294967295"/>
          </p:nvPr>
        </p:nvSpPr>
        <p:spPr>
          <a:xfrm>
            <a:off x="0" y="1728788"/>
            <a:ext cx="5652120" cy="4572000"/>
          </a:xfrm>
        </p:spPr>
        <p:txBody>
          <a:bodyPr>
            <a:normAutofit fontScale="92500" lnSpcReduction="10000"/>
          </a:bodyPr>
          <a:lstStyle/>
          <a:p>
            <a:r>
              <a:rPr lang="pl-PL" b="1" dirty="0"/>
              <a:t>Cykliczne zmiany </a:t>
            </a:r>
            <a:r>
              <a:rPr lang="pl-PL" dirty="0"/>
              <a:t>poziomu </a:t>
            </a:r>
            <a:r>
              <a:rPr lang="pl-PL" b="1" dirty="0"/>
              <a:t>hormonów </a:t>
            </a:r>
            <a:r>
              <a:rPr lang="pl-PL" dirty="0"/>
              <a:t>wydzielanych przez jajniki (</a:t>
            </a:r>
            <a:r>
              <a:rPr lang="pl-PL" b="1" dirty="0"/>
              <a:t>estrogenów</a:t>
            </a:r>
            <a:br>
              <a:rPr lang="pl-PL" b="1" dirty="0"/>
            </a:br>
            <a:r>
              <a:rPr lang="pl-PL" b="1" dirty="0"/>
              <a:t>i progesteronu</a:t>
            </a:r>
            <a:r>
              <a:rPr lang="pl-PL" dirty="0"/>
              <a:t>), kontrolowane przez przysadkę mózgową</a:t>
            </a:r>
          </a:p>
          <a:p>
            <a:pPr>
              <a:buNone/>
            </a:pPr>
            <a:r>
              <a:rPr lang="pl-PL" dirty="0"/>
              <a:t>Dotyczą one:</a:t>
            </a:r>
          </a:p>
          <a:p>
            <a:r>
              <a:rPr lang="pl-PL" dirty="0"/>
              <a:t>Wzrostu </a:t>
            </a:r>
            <a:r>
              <a:rPr lang="pl-PL" b="1" dirty="0"/>
              <a:t>pęcherzyka jajnikowego</a:t>
            </a:r>
            <a:r>
              <a:rPr lang="pl-PL" dirty="0"/>
              <a:t>, dojrzewania</a:t>
            </a:r>
            <a:br>
              <a:rPr lang="pl-PL" dirty="0"/>
            </a:br>
            <a:r>
              <a:rPr lang="pl-PL" dirty="0"/>
              <a:t>i uwolnienie komórki jajowej,</a:t>
            </a:r>
          </a:p>
          <a:p>
            <a:r>
              <a:rPr lang="pl-PL" b="1" dirty="0"/>
              <a:t>Błony śluzowej macicy</a:t>
            </a:r>
            <a:r>
              <a:rPr lang="pl-PL" dirty="0"/>
              <a:t>.</a:t>
            </a:r>
          </a:p>
          <a:p>
            <a:pPr>
              <a:buNone/>
            </a:pPr>
            <a:endParaRPr lang="pl-PL" dirty="0"/>
          </a:p>
        </p:txBody>
      </p:sp>
      <p:pic>
        <p:nvPicPr>
          <p:cNvPr id="18435" name="Picture 3" descr="Fizjologia cyklu miesiączkowego | Ewa Burzyńska - dietoterap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2708920"/>
            <a:ext cx="3213581" cy="2592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4241" t="8393"/>
          <a:stretch>
            <a:fillRect/>
          </a:stretch>
        </p:blipFill>
        <p:spPr bwMode="auto">
          <a:xfrm>
            <a:off x="1259632" y="1340768"/>
            <a:ext cx="6768752" cy="4715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ole tekstowe 4"/>
          <p:cNvSpPr txBox="1"/>
          <p:nvPr/>
        </p:nvSpPr>
        <p:spPr>
          <a:xfrm>
            <a:off x="1475656" y="188640"/>
            <a:ext cx="6192688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dirty="0"/>
              <a:t>Cykl miesiączkowy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179512" y="1268760"/>
            <a:ext cx="971600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dirty="0"/>
              <a:t>Jajnik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179512" y="2636912"/>
            <a:ext cx="1115616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dirty="0"/>
              <a:t>Hormony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107504" y="4077072"/>
            <a:ext cx="1584176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dirty="0"/>
              <a:t>Błona śluzowa macicy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179512" y="5805264"/>
            <a:ext cx="1800200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dirty="0"/>
              <a:t>1 dzień krwawienia =</a:t>
            </a:r>
            <a:br>
              <a:rPr lang="pl-PL" dirty="0"/>
            </a:br>
            <a:r>
              <a:rPr lang="pl-PL" dirty="0"/>
              <a:t>1 dzień cyklu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1475656" y="836712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Faza pęcherzykowa</a:t>
            </a:r>
          </a:p>
          <a:p>
            <a:r>
              <a:rPr lang="pl-PL" dirty="0"/>
              <a:t>(folikularna)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5508104" y="836712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Faza ciałka żółtego</a:t>
            </a:r>
          </a:p>
          <a:p>
            <a:r>
              <a:rPr lang="pl-PL" dirty="0"/>
              <a:t>(</a:t>
            </a:r>
            <a:r>
              <a:rPr lang="pl-PL" dirty="0" err="1"/>
              <a:t>lutealna</a:t>
            </a:r>
            <a:r>
              <a:rPr lang="pl-PL" dirty="0"/>
              <a:t>)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3851920" y="836712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OWULACJA</a:t>
            </a:r>
          </a:p>
        </p:txBody>
      </p:sp>
      <p:sp>
        <p:nvSpPr>
          <p:cNvPr id="13" name="pole tekstowe 12"/>
          <p:cNvSpPr txBox="1"/>
          <p:nvPr/>
        </p:nvSpPr>
        <p:spPr>
          <a:xfrm>
            <a:off x="1259632" y="4941168"/>
            <a:ext cx="1296144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dirty="0"/>
              <a:t>Miesiączka</a:t>
            </a:r>
          </a:p>
          <a:p>
            <a:r>
              <a:rPr lang="pl-PL" dirty="0"/>
              <a:t>4-7 dni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6444208" y="6021288"/>
            <a:ext cx="216024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dirty="0"/>
              <a:t>Długość cyklu to</a:t>
            </a:r>
          </a:p>
          <a:p>
            <a:r>
              <a:rPr lang="pl-PL" dirty="0"/>
              <a:t>z reguły 21-36 dni</a:t>
            </a:r>
          </a:p>
        </p:txBody>
      </p:sp>
      <p:sp>
        <p:nvSpPr>
          <p:cNvPr id="15" name="pole tekstowe 14"/>
          <p:cNvSpPr txBox="1"/>
          <p:nvPr/>
        </p:nvSpPr>
        <p:spPr>
          <a:xfrm>
            <a:off x="2843808" y="6021288"/>
            <a:ext cx="2808312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dirty="0"/>
              <a:t>Dzień owulacji jest zależny od długości cyklu</a:t>
            </a:r>
          </a:p>
        </p:txBody>
      </p:sp>
      <p:pic>
        <p:nvPicPr>
          <p:cNvPr id="17" name="Picture 2" descr="https://cdn.mamaginekolog.pl/__sized__/wp-content/uploads/2018/01/Snapseed-2-thumbnail-400x400-3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2060848"/>
            <a:ext cx="2218497" cy="22074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Kiedy kobieta może zajść w ciążę?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340768"/>
            <a:ext cx="5616624" cy="4371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ole tekstowe 5"/>
          <p:cNvSpPr txBox="1"/>
          <p:nvPr/>
        </p:nvSpPr>
        <p:spPr>
          <a:xfrm>
            <a:off x="323528" y="6093296"/>
            <a:ext cx="4896544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dirty="0"/>
              <a:t>Komórka jajowa żyje do 24 godzin</a:t>
            </a:r>
          </a:p>
          <a:p>
            <a:r>
              <a:rPr lang="pl-PL" dirty="0"/>
              <a:t>Plemniki w drogach rodnych maksymalnie 7 dni</a:t>
            </a:r>
          </a:p>
        </p:txBody>
      </p:sp>
      <p:pic>
        <p:nvPicPr>
          <p:cNvPr id="7175" name="Picture 7" descr="Kreskowego Rysunku Kobieta W Ciąży Ilustracja Wektor - Ilustracja ..."/>
          <p:cNvPicPr>
            <a:picLocks noChangeAspect="1" noChangeArrowheads="1"/>
          </p:cNvPicPr>
          <p:nvPr/>
        </p:nvPicPr>
        <p:blipFill>
          <a:blip r:embed="rId3" cstate="print"/>
          <a:srcRect l="9540" r="12167" b="3373"/>
          <a:stretch>
            <a:fillRect/>
          </a:stretch>
        </p:blipFill>
        <p:spPr bwMode="auto">
          <a:xfrm>
            <a:off x="6444208" y="1556792"/>
            <a:ext cx="2088232" cy="3730987"/>
          </a:xfrm>
          <a:prstGeom prst="rect">
            <a:avLst/>
          </a:prstGeom>
          <a:noFill/>
        </p:spPr>
      </p:pic>
      <p:sp>
        <p:nvSpPr>
          <p:cNvPr id="9" name="pole tekstowe 8"/>
          <p:cNvSpPr txBox="1"/>
          <p:nvPr/>
        </p:nvSpPr>
        <p:spPr>
          <a:xfrm>
            <a:off x="179512" y="5661248"/>
            <a:ext cx="288032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dirty="0"/>
              <a:t>Faza niepłodności względnej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3131840" y="5661248"/>
            <a:ext cx="1656184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dirty="0"/>
              <a:t>Faza płodności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4860032" y="5661248"/>
            <a:ext cx="338437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dirty="0"/>
              <a:t>Faza niepłodności bezwzględnej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Kilka faktów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4834880" cy="5429200"/>
          </a:xfrm>
        </p:spPr>
        <p:txBody>
          <a:bodyPr>
            <a:normAutofit fontScale="77500" lnSpcReduction="20000"/>
          </a:bodyPr>
          <a:lstStyle/>
          <a:p>
            <a:r>
              <a:rPr lang="pl-PL" b="1" dirty="0"/>
              <a:t>Pierwsza miesiączka </a:t>
            </a:r>
            <a:r>
              <a:rPr lang="pl-PL" dirty="0"/>
              <a:t>występuje zwykle między 11 a 15 rokiem życia,</a:t>
            </a:r>
          </a:p>
          <a:p>
            <a:r>
              <a:rPr lang="pl-PL" dirty="0"/>
              <a:t>Miesiączkowanie kończy się ok. 50 roku życia (menopauza),</a:t>
            </a:r>
          </a:p>
          <a:p>
            <a:r>
              <a:rPr lang="pl-PL" b="1" dirty="0"/>
              <a:t>Regularność cykli </a:t>
            </a:r>
            <a:r>
              <a:rPr lang="pl-PL" dirty="0"/>
              <a:t>to nie konieczne ich stała długość (mogą występować kilkudniowe wahania),</a:t>
            </a:r>
          </a:p>
          <a:p>
            <a:r>
              <a:rPr lang="pl-PL" dirty="0"/>
              <a:t>Przez 2-3 lata od pojawienia się pierwszej miesiączki cykle mogą wykazywać nieregularność.</a:t>
            </a:r>
          </a:p>
          <a:p>
            <a:r>
              <a:rPr lang="pl-PL" dirty="0"/>
              <a:t>Przed miesiączką może pojawić się tzw. </a:t>
            </a:r>
            <a:r>
              <a:rPr lang="pl-PL" b="1" dirty="0"/>
              <a:t>zespół napięcia przedmiesiączkowego </a:t>
            </a:r>
            <a:r>
              <a:rPr lang="pl-PL" dirty="0"/>
              <a:t>(ang. PMS).</a:t>
            </a:r>
          </a:p>
        </p:txBody>
      </p:sp>
      <p:pic>
        <p:nvPicPr>
          <p:cNvPr id="17410" name="Picture 2" descr="Plamienie między miesiączkami - skąd się bierze, co może oznaczać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620688"/>
            <a:ext cx="3312368" cy="2209349"/>
          </a:xfrm>
          <a:prstGeom prst="rect">
            <a:avLst/>
          </a:prstGeom>
          <a:noFill/>
        </p:spPr>
      </p:pic>
      <p:sp>
        <p:nvSpPr>
          <p:cNvPr id="17412" name="AutoShape 4" descr="https://www.womanlog.com/getimage?key=36c5f098777bbd3ddd9b3a0dc3783c8a1f16d94599e5ca8d8720cbab3fa3cef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7414" name="AutoShape 6" descr="https://www.womanlog.com/getimage?key=36c5f098777bbd3ddd9b3a0dc3783c8a1f16d94599e5ca8d8720cbab3fa3cef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3140968"/>
            <a:ext cx="3738675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7346" name="Picture 2" descr="Kim jesteśmy? Kobietami! Czego chcemy? - xdPedia (4704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620688"/>
            <a:ext cx="5524500" cy="60579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ł">
  <a:themeElements>
    <a:clrScheme name="Moduł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ł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ł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200</TotalTime>
  <Words>153</Words>
  <Application>Microsoft Office PowerPoint</Application>
  <PresentationFormat>Pokaz na ekranie (4:3)</PresentationFormat>
  <Paragraphs>36</Paragraphs>
  <Slides>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13" baseType="lpstr">
      <vt:lpstr>Arial</vt:lpstr>
      <vt:lpstr>Corbel</vt:lpstr>
      <vt:lpstr>Wingdings</vt:lpstr>
      <vt:lpstr>Wingdings 2</vt:lpstr>
      <vt:lpstr>Wingdings 3</vt:lpstr>
      <vt:lpstr>Moduł</vt:lpstr>
      <vt:lpstr>Funkcjonowanie żeńskiego układu rozrodczego</vt:lpstr>
      <vt:lpstr>Przypomnienie</vt:lpstr>
      <vt:lpstr>Cykl miesiączkowy</vt:lpstr>
      <vt:lpstr>Prezentacja programu PowerPoint</vt:lpstr>
      <vt:lpstr>Kiedy kobieta może zajść w ciążę?</vt:lpstr>
      <vt:lpstr>Kilka faktów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Funkcjonowanie żeńskiego układu rozrodczego</dc:title>
  <dc:creator>Anna Puścian</dc:creator>
  <cp:lastModifiedBy>365 Pro Plus</cp:lastModifiedBy>
  <cp:revision>3</cp:revision>
  <dcterms:created xsi:type="dcterms:W3CDTF">2020-05-21T13:19:57Z</dcterms:created>
  <dcterms:modified xsi:type="dcterms:W3CDTF">2020-05-24T12:03:23Z</dcterms:modified>
</cp:coreProperties>
</file>