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</p:sldIdLst>
  <p:sldSz cx="12192000" cy="6858000"/>
  <p:notesSz cx="6858000" cy="12192000"/>
  <p:defaultTextStyle>
    <a:defPPr>
      <a:defRPr lang="en-US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 bwMode="auto">
          <a:xfrm>
            <a:off x="914400" y="2130425"/>
            <a:ext cx="10363199" cy="1470025"/>
          </a:xfrm>
        </p:spPr>
        <p:txBody>
          <a:bodyPr/>
          <a:lstStyle>
            <a:lvl1pPr algn="ctr">
              <a:defRPr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828800" y="3886200"/>
            <a:ext cx="8534399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>04.05.2020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>04.05.2020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839199" y="274638"/>
            <a:ext cx="2743200" cy="5851525"/>
          </a:xfrm>
        </p:spPr>
        <p:txBody>
          <a:bodyPr vert="eaVert"/>
          <a:lstStyle>
            <a:lvl1pPr algn="ctr"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609599" y="274638"/>
            <a:ext cx="8026399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>04.05.2020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>04.05.2020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963083" y="4406901"/>
            <a:ext cx="10363199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 bwMode="auto">
          <a:xfrm>
            <a:off x="963083" y="2906713"/>
            <a:ext cx="10363199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>04.05.2020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Объект 2"/>
          <p:cNvSpPr>
            <a:spLocks noGrp="1"/>
          </p:cNvSpPr>
          <p:nvPr>
            <p:ph sz="half" idx="1"/>
          </p:nvPr>
        </p:nvSpPr>
        <p:spPr bwMode="auto">
          <a:xfrm>
            <a:off x="1583498" y="1600201"/>
            <a:ext cx="4704522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 bwMode="auto">
          <a:xfrm>
            <a:off x="6576053" y="1600201"/>
            <a:ext cx="5006346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>04.05.2020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 bwMode="auto">
          <a:xfrm>
            <a:off x="1583498" y="1535113"/>
            <a:ext cx="470452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 bwMode="auto">
          <a:xfrm>
            <a:off x="1583498" y="2174874"/>
            <a:ext cx="470452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7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480042" y="1535113"/>
            <a:ext cx="510235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Объект 5"/>
          <p:cNvSpPr>
            <a:spLocks noGrp="1"/>
          </p:cNvSpPr>
          <p:nvPr>
            <p:ph sz="quarter" idx="4"/>
          </p:nvPr>
        </p:nvSpPr>
        <p:spPr bwMode="auto">
          <a:xfrm>
            <a:off x="6480042" y="2174874"/>
            <a:ext cx="510235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>04.05.2020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>04.05.2020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>04.05.2020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1583498" y="273049"/>
            <a:ext cx="355239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5327914" y="273050"/>
            <a:ext cx="62544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583498" y="1435101"/>
            <a:ext cx="3552394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>04.05.2020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1583498" y="4800600"/>
            <a:ext cx="9985109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Рисунок 2"/>
          <p:cNvSpPr>
            <a:spLocks noGrp="1"/>
          </p:cNvSpPr>
          <p:nvPr>
            <p:ph type="pic" idx="1"/>
          </p:nvPr>
        </p:nvSpPr>
        <p:spPr bwMode="auto">
          <a:xfrm>
            <a:off x="1583498" y="612774"/>
            <a:ext cx="9985109" cy="41147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6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583498" y="5367337"/>
            <a:ext cx="998510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>04.05.2020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Текст 2"/>
          <p:cNvSpPr>
            <a:spLocks noGrp="1"/>
          </p:cNvSpPr>
          <p:nvPr>
            <p:ph type="body" idx="1"/>
          </p:nvPr>
        </p:nvSpPr>
        <p:spPr bwMode="auto">
          <a:xfrm>
            <a:off x="1583498" y="1600201"/>
            <a:ext cx="9998901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5" name="Shape 1058"/>
          <p:cNvSpPr>
            <a:spLocks noGrp="1" noChangeArrowheads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6343" y="6641"/>
                </a:moveTo>
                <a:lnTo>
                  <a:pt x="6343" y="6641"/>
                </a:lnTo>
                <a:cubicBezTo>
                  <a:pt x="7781" y="2374"/>
                  <a:pt x="8594" y="0"/>
                  <a:pt x="8594" y="0"/>
                </a:cubicBezTo>
                <a:lnTo>
                  <a:pt x="0" y="0"/>
                </a:lnTo>
                <a:lnTo>
                  <a:pt x="0" y="43200"/>
                </a:lnTo>
                <a:lnTo>
                  <a:pt x="43200" y="43200"/>
                </a:lnTo>
                <a:lnTo>
                  <a:pt x="43200" y="37760"/>
                </a:lnTo>
                <a:lnTo>
                  <a:pt x="43200" y="37760"/>
                </a:lnTo>
                <a:cubicBezTo>
                  <a:pt x="43200" y="37760"/>
                  <a:pt x="34824" y="39282"/>
                  <a:pt x="21228" y="41101"/>
                </a:cubicBezTo>
                <a:lnTo>
                  <a:pt x="21228" y="41101"/>
                </a:lnTo>
                <a:cubicBezTo>
                  <a:pt x="3446" y="43478"/>
                  <a:pt x="-5241" y="41016"/>
                  <a:pt x="6343" y="6641"/>
                </a:cubicBezTo>
                <a:close/>
              </a:path>
            </a:pathLst>
          </a:custGeom>
          <a:solidFill>
            <a:schemeClr val="accent1"/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6" name="Shape 1059"/>
          <p:cNvSpPr>
            <a:spLocks noGrp="1" noChangeArrowheads="1"/>
          </p:cNvSpPr>
          <p:nvPr userDrawn="1"/>
        </p:nvSpPr>
        <p:spPr bwMode="auto">
          <a:xfrm>
            <a:off x="0" y="0"/>
            <a:ext cx="12191999" cy="6858000"/>
          </a:xfrm>
        </p:spPr>
      </p:sp>
      <p:sp>
        <p:nvSpPr>
          <p:cNvPr id="7" name="Shape 1060"/>
          <p:cNvSpPr>
            <a:spLocks noGrp="1" noChangeArrowheads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2361" y="36777"/>
                </a:moveTo>
                <a:lnTo>
                  <a:pt x="22361" y="36777"/>
                </a:lnTo>
                <a:cubicBezTo>
                  <a:pt x="5219" y="39070"/>
                  <a:pt x="-2372" y="36412"/>
                  <a:pt x="7775" y="6299"/>
                </a:cubicBezTo>
                <a:lnTo>
                  <a:pt x="7775" y="6299"/>
                </a:lnTo>
                <a:cubicBezTo>
                  <a:pt x="9119" y="2311"/>
                  <a:pt x="9892" y="58"/>
                  <a:pt x="9911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3612"/>
                </a:lnTo>
                <a:lnTo>
                  <a:pt x="43200" y="33612"/>
                </a:lnTo>
                <a:cubicBezTo>
                  <a:pt x="43110" y="33630"/>
                  <a:pt x="35168" y="35065"/>
                  <a:pt x="22361" y="36777"/>
                </a:cubicBezTo>
                <a:close/>
              </a:path>
            </a:pathLst>
          </a:custGeom>
          <a:solidFill>
            <a:schemeClr val="accent1">
              <a:alpha val="9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" name="Shape 1061"/>
          <p:cNvSpPr>
            <a:spLocks noGrp="1" noChangeArrowheads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2276" y="37156"/>
                </a:moveTo>
                <a:lnTo>
                  <a:pt x="22276" y="37156"/>
                </a:lnTo>
                <a:cubicBezTo>
                  <a:pt x="5093" y="39454"/>
                  <a:pt x="-2596" y="36819"/>
                  <a:pt x="7680" y="6325"/>
                </a:cubicBezTo>
                <a:lnTo>
                  <a:pt x="7680" y="6325"/>
                </a:lnTo>
                <a:cubicBezTo>
                  <a:pt x="9010" y="2380"/>
                  <a:pt x="9781" y="117"/>
                  <a:pt x="9819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3980"/>
                </a:lnTo>
                <a:lnTo>
                  <a:pt x="43200" y="33980"/>
                </a:lnTo>
                <a:cubicBezTo>
                  <a:pt x="43020" y="34016"/>
                  <a:pt x="35046" y="35449"/>
                  <a:pt x="22276" y="37156"/>
                </a:cubicBezTo>
                <a:close/>
              </a:path>
            </a:pathLst>
          </a:custGeom>
          <a:solidFill>
            <a:schemeClr val="accent1">
              <a:alpha val="18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" name="Shape 1062"/>
          <p:cNvSpPr>
            <a:spLocks noGrp="1" noChangeArrowheads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2192" y="37535"/>
                </a:moveTo>
                <a:lnTo>
                  <a:pt x="22192" y="37535"/>
                </a:lnTo>
                <a:cubicBezTo>
                  <a:pt x="4968" y="39839"/>
                  <a:pt x="-2820" y="37226"/>
                  <a:pt x="7585" y="6350"/>
                </a:cubicBezTo>
                <a:lnTo>
                  <a:pt x="7585" y="6350"/>
                </a:lnTo>
                <a:cubicBezTo>
                  <a:pt x="8900" y="2448"/>
                  <a:pt x="9670" y="176"/>
                  <a:pt x="9726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4348"/>
                </a:lnTo>
                <a:lnTo>
                  <a:pt x="43200" y="34348"/>
                </a:lnTo>
                <a:cubicBezTo>
                  <a:pt x="42885" y="34402"/>
                  <a:pt x="34924" y="35833"/>
                  <a:pt x="22192" y="37535"/>
                </a:cubicBezTo>
                <a:close/>
              </a:path>
            </a:pathLst>
          </a:custGeom>
          <a:solidFill>
            <a:schemeClr val="accent1">
              <a:alpha val="26999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" name="Shape 1063"/>
          <p:cNvSpPr>
            <a:spLocks noGrp="1" noChangeArrowheads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2107" y="37914"/>
                </a:moveTo>
                <a:lnTo>
                  <a:pt x="22107" y="37914"/>
                </a:lnTo>
                <a:cubicBezTo>
                  <a:pt x="4842" y="40223"/>
                  <a:pt x="-3044" y="37634"/>
                  <a:pt x="7490" y="6376"/>
                </a:cubicBezTo>
                <a:lnTo>
                  <a:pt x="7490" y="6376"/>
                </a:lnTo>
                <a:cubicBezTo>
                  <a:pt x="8790" y="2517"/>
                  <a:pt x="9559" y="235"/>
                  <a:pt x="9634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4717"/>
                </a:lnTo>
                <a:lnTo>
                  <a:pt x="43200" y="34717"/>
                </a:lnTo>
                <a:cubicBezTo>
                  <a:pt x="42795" y="34789"/>
                  <a:pt x="34802" y="36217"/>
                  <a:pt x="22107" y="37914"/>
                </a:cubicBezTo>
                <a:close/>
              </a:path>
            </a:pathLst>
          </a:custGeom>
          <a:solidFill>
            <a:schemeClr val="accent1">
              <a:alpha val="36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" name="Shape 1064"/>
          <p:cNvSpPr>
            <a:spLocks noGrp="1" noChangeArrowheads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2022" y="38293"/>
                </a:moveTo>
                <a:lnTo>
                  <a:pt x="22022" y="38293"/>
                </a:lnTo>
                <a:cubicBezTo>
                  <a:pt x="4717" y="40608"/>
                  <a:pt x="-3267" y="38041"/>
                  <a:pt x="7394" y="6401"/>
                </a:cubicBezTo>
                <a:lnTo>
                  <a:pt x="7394" y="6401"/>
                </a:lnTo>
                <a:cubicBezTo>
                  <a:pt x="8680" y="2586"/>
                  <a:pt x="9448" y="293"/>
                  <a:pt x="9542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085"/>
                </a:lnTo>
                <a:lnTo>
                  <a:pt x="43200" y="35085"/>
                </a:lnTo>
                <a:cubicBezTo>
                  <a:pt x="42705" y="35175"/>
                  <a:pt x="34680" y="36601"/>
                  <a:pt x="22022" y="38293"/>
                </a:cubicBezTo>
                <a:close/>
              </a:path>
            </a:pathLst>
          </a:custGeom>
          <a:solidFill>
            <a:schemeClr val="accent1">
              <a:alpha val="4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" name="Shape 1065"/>
          <p:cNvSpPr>
            <a:spLocks noGrp="1" noChangeArrowheads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937" y="38673"/>
                </a:moveTo>
                <a:lnTo>
                  <a:pt x="21937" y="38673"/>
                </a:lnTo>
                <a:cubicBezTo>
                  <a:pt x="4591" y="40992"/>
                  <a:pt x="-3491" y="38448"/>
                  <a:pt x="7299" y="6427"/>
                </a:cubicBezTo>
                <a:lnTo>
                  <a:pt x="7299" y="6427"/>
                </a:lnTo>
                <a:cubicBezTo>
                  <a:pt x="8570" y="2655"/>
                  <a:pt x="9336" y="352"/>
                  <a:pt x="9449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453"/>
                </a:lnTo>
                <a:lnTo>
                  <a:pt x="43200" y="35453"/>
                </a:lnTo>
                <a:cubicBezTo>
                  <a:pt x="42570" y="35561"/>
                  <a:pt x="34558" y="36985"/>
                  <a:pt x="21937" y="38673"/>
                </a:cubicBezTo>
                <a:close/>
              </a:path>
            </a:pathLst>
          </a:custGeom>
          <a:solidFill>
            <a:schemeClr val="accent1">
              <a:alpha val="5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3" name="Shape 1066"/>
          <p:cNvSpPr>
            <a:spLocks noGrp="1" noChangeArrowheads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853" y="39052"/>
                </a:moveTo>
                <a:lnTo>
                  <a:pt x="21853" y="39052"/>
                </a:lnTo>
                <a:cubicBezTo>
                  <a:pt x="4466" y="41377"/>
                  <a:pt x="-3715" y="38855"/>
                  <a:pt x="7204" y="6453"/>
                </a:cubicBezTo>
                <a:lnTo>
                  <a:pt x="7204" y="6453"/>
                </a:lnTo>
                <a:cubicBezTo>
                  <a:pt x="8461" y="2724"/>
                  <a:pt x="9225" y="411"/>
                  <a:pt x="9357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822"/>
                </a:lnTo>
                <a:lnTo>
                  <a:pt x="43200" y="35822"/>
                </a:lnTo>
                <a:cubicBezTo>
                  <a:pt x="42480" y="35948"/>
                  <a:pt x="34436" y="37369"/>
                  <a:pt x="21853" y="39052"/>
                </a:cubicBezTo>
                <a:close/>
              </a:path>
            </a:pathLst>
          </a:custGeom>
          <a:solidFill>
            <a:schemeClr val="accent1">
              <a:alpha val="63999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4" name="Shape 1067"/>
          <p:cNvSpPr>
            <a:spLocks noGrp="1" noChangeArrowheads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768" y="39431"/>
                </a:moveTo>
                <a:lnTo>
                  <a:pt x="21768" y="39431"/>
                </a:lnTo>
                <a:cubicBezTo>
                  <a:pt x="4340" y="41761"/>
                  <a:pt x="-3939" y="39262"/>
                  <a:pt x="7109" y="6478"/>
                </a:cubicBezTo>
                <a:lnTo>
                  <a:pt x="7109" y="6478"/>
                </a:lnTo>
                <a:cubicBezTo>
                  <a:pt x="8351" y="2792"/>
                  <a:pt x="9114" y="470"/>
                  <a:pt x="9265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190"/>
                </a:lnTo>
                <a:lnTo>
                  <a:pt x="43200" y="36190"/>
                </a:lnTo>
                <a:cubicBezTo>
                  <a:pt x="42390" y="36334"/>
                  <a:pt x="34314" y="37753"/>
                  <a:pt x="21768" y="39431"/>
                </a:cubicBezTo>
                <a:close/>
              </a:path>
            </a:pathLst>
          </a:custGeom>
          <a:solidFill>
            <a:schemeClr val="accent1">
              <a:alpha val="73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5" name="Shape 1068"/>
          <p:cNvSpPr>
            <a:spLocks noGrp="1" noChangeArrowheads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683" y="39810"/>
                </a:moveTo>
                <a:lnTo>
                  <a:pt x="21683" y="39810"/>
                </a:lnTo>
                <a:cubicBezTo>
                  <a:pt x="4214" y="42146"/>
                  <a:pt x="-4163" y="39669"/>
                  <a:pt x="7014" y="6504"/>
                </a:cubicBezTo>
                <a:lnTo>
                  <a:pt x="7014" y="6504"/>
                </a:lnTo>
                <a:cubicBezTo>
                  <a:pt x="8241" y="2861"/>
                  <a:pt x="9003" y="528"/>
                  <a:pt x="9172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558"/>
                </a:lnTo>
                <a:lnTo>
                  <a:pt x="43200" y="36558"/>
                </a:lnTo>
                <a:cubicBezTo>
                  <a:pt x="42300" y="36720"/>
                  <a:pt x="34192" y="38137"/>
                  <a:pt x="21683" y="39810"/>
                </a:cubicBezTo>
                <a:close/>
              </a:path>
            </a:pathLst>
          </a:custGeom>
          <a:solidFill>
            <a:schemeClr val="accent1">
              <a:alpha val="82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6" name="Shape 1069"/>
          <p:cNvSpPr>
            <a:spLocks noGrp="1" noChangeArrowheads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599" y="40189"/>
                </a:moveTo>
                <a:lnTo>
                  <a:pt x="21599" y="40189"/>
                </a:lnTo>
                <a:cubicBezTo>
                  <a:pt x="4089" y="42530"/>
                  <a:pt x="-4386" y="40077"/>
                  <a:pt x="6918" y="6529"/>
                </a:cubicBezTo>
                <a:lnTo>
                  <a:pt x="6918" y="6529"/>
                </a:lnTo>
                <a:cubicBezTo>
                  <a:pt x="8131" y="2930"/>
                  <a:pt x="8892" y="587"/>
                  <a:pt x="9080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926"/>
                </a:lnTo>
                <a:lnTo>
                  <a:pt x="43200" y="36926"/>
                </a:lnTo>
                <a:cubicBezTo>
                  <a:pt x="42165" y="37107"/>
                  <a:pt x="34070" y="38521"/>
                  <a:pt x="21599" y="40189"/>
                </a:cubicBezTo>
                <a:close/>
              </a:path>
            </a:pathLst>
          </a:custGeom>
          <a:solidFill>
            <a:schemeClr val="accent1">
              <a:alpha val="91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7" name="Shape 1070"/>
          <p:cNvSpPr>
            <a:spLocks noGrp="1" noChangeArrowheads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514" y="40568"/>
                </a:moveTo>
                <a:lnTo>
                  <a:pt x="21514" y="40568"/>
                </a:lnTo>
                <a:cubicBezTo>
                  <a:pt x="3963" y="42915"/>
                  <a:pt x="-4610" y="40484"/>
                  <a:pt x="6823" y="6555"/>
                </a:cubicBezTo>
                <a:lnTo>
                  <a:pt x="6823" y="6555"/>
                </a:lnTo>
                <a:cubicBezTo>
                  <a:pt x="8022" y="2999"/>
                  <a:pt x="8781" y="646"/>
                  <a:pt x="8988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7295"/>
                </a:lnTo>
                <a:lnTo>
                  <a:pt x="43200" y="37295"/>
                </a:lnTo>
                <a:cubicBezTo>
                  <a:pt x="42075" y="37493"/>
                  <a:pt x="33948" y="38905"/>
                  <a:pt x="21514" y="40568"/>
                </a:cubicBezTo>
                <a:close/>
              </a:path>
            </a:pathLst>
          </a:custGeom>
          <a:solidFill>
            <a:schemeClr val="accent1"/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8" name="Заголовок 1"/>
          <p:cNvSpPr>
            <a:spLocks noGrp="1"/>
          </p:cNvSpPr>
          <p:nvPr>
            <p:ph type="title"/>
          </p:nvPr>
        </p:nvSpPr>
        <p:spPr bwMode="auto">
          <a:xfrm>
            <a:off x="1583498" y="274638"/>
            <a:ext cx="99989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19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9264351" y="6356350"/>
            <a:ext cx="23180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	</a:t>
            </a:r>
            <a:fld id="{F8E3F0E9-0FC2-4DDE-87CF-3BA6A04EA4CC}" type="slidenum">
              <a:rPr lang="ru-RU"/>
              <a:t>‹#›</a:t>
            </a:fld>
            <a:endParaRPr lang="ru-RU"/>
          </a:p>
        </p:txBody>
      </p:sp>
      <p:sp>
        <p:nvSpPr>
          <p:cNvPr id="20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1619018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6EB4D43-F783-4E09-8208-6AA351DBC29B}" type="datetimeFigureOut">
              <a:rPr lang="ru-RU"/>
              <a:t>04.05.2020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5125706" y="6356350"/>
            <a:ext cx="35625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>
        <a:spcBef>
          <a:spcPts val="0"/>
        </a:spcBef>
        <a:buNone/>
        <a:defRPr sz="4400" b="1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599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r>
              <a:rPr lang="pl-PL" sz="5000">
                <a:solidFill>
                  <a:srgbClr val="00B050"/>
                </a:solidFill>
              </a:rPr>
              <a:t>EKOLOGIA</a:t>
            </a:r>
            <a:endParaRPr sz="5000">
              <a:solidFill>
                <a:srgbClr val="00B050"/>
              </a:solidFill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r>
              <a:rPr lang="pl-PL" sz="4800" b="0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PODSUMOWANIE WIADOMOŚCI</a:t>
            </a:r>
            <a:endParaRPr sz="4800" b="0">
              <a:solidFill>
                <a:schemeClr val="tx1"/>
              </a:solidFill>
              <a:latin typeface="Gabriola"/>
              <a:ea typeface="Gabriola"/>
              <a:cs typeface="Gabriol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583498" y="274638"/>
            <a:ext cx="8253327" cy="1143000"/>
          </a:xfrm>
        </p:spPr>
        <p:txBody>
          <a:bodyPr/>
          <a:lstStyle/>
          <a:p>
            <a:pPr>
              <a:defRPr/>
            </a:pPr>
            <a:r>
              <a:rPr sz="7200" b="0" i="0" u="none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Populacja to</a:t>
            </a:r>
            <a:r>
              <a:rPr sz="1350" b="0" i="0" u="none">
                <a:solidFill>
                  <a:schemeClr val="tx1"/>
                </a:solidFill>
                <a:latin typeface="Arial"/>
                <a:ea typeface="Arial"/>
                <a:cs typeface="Arial"/>
              </a:rPr>
              <a:t>: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1097220" y="2038683"/>
            <a:ext cx="4922578" cy="4138278"/>
          </a:xfrm>
        </p:spPr>
        <p:txBody>
          <a:bodyPr/>
          <a:lstStyle/>
          <a:p>
            <a:pPr marL="0" indent="0">
              <a:buNone/>
              <a:defRPr/>
            </a:pPr>
            <a:r>
              <a:rPr sz="4800" b="0" i="0" u="none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organizmy tego samego gatunku zamieszkujące określony obszar w tym samym czasie</a:t>
            </a:r>
            <a:endParaRPr sz="4800">
              <a:solidFill>
                <a:schemeClr val="tx1"/>
              </a:solidFill>
              <a:latin typeface="Gabriola"/>
              <a:ea typeface="Gabriola"/>
              <a:cs typeface="Gabriola"/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478010" y="1971842"/>
            <a:ext cx="4875788" cy="4205120"/>
          </a:xfrm>
        </p:spPr>
        <p:txBody>
          <a:bodyPr/>
          <a:lstStyle/>
          <a:p>
            <a:pPr marL="0" indent="0">
              <a:buNone/>
              <a:defRPr/>
            </a:pPr>
            <a:r>
              <a:rPr sz="4800" b="0" i="0" u="none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organizmy różnych gatunków zamieszkujące określony obszar w tym samym czasie</a:t>
            </a:r>
            <a:endParaRPr sz="4800">
              <a:solidFill>
                <a:schemeClr val="tx1"/>
              </a:solidFill>
              <a:latin typeface="Gabriola"/>
              <a:ea typeface="Gabriola"/>
              <a:cs typeface="Gabriol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pl-PL"/>
              <a:t>POPULACJA TO</a:t>
            </a:r>
            <a:endParaRPr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1583498" y="2824078"/>
            <a:ext cx="9998901" cy="3302084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5000" b="0" i="0" u="none" strike="noStrike" cap="none" spc="0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organizmy </a:t>
            </a:r>
            <a:r>
              <a:rPr lang="en-US" sz="5000" b="1" i="0" u="none" strike="noStrike" cap="none" spc="0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tego samego</a:t>
            </a:r>
            <a:r>
              <a:rPr lang="en-US" sz="5000" b="0" i="0" u="none" strike="noStrike" cap="none" spc="0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 gatunku zamieszkujące określony obszar </a:t>
            </a:r>
            <a:r>
              <a:rPr lang="en-US" sz="5000" b="1" i="0" u="none" strike="noStrike" cap="none" spc="0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w tym samym</a:t>
            </a:r>
            <a:r>
              <a:rPr lang="en-US" sz="5000" b="0" i="0" u="none" strike="noStrike" cap="none" spc="0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 czasie</a:t>
            </a:r>
            <a:endParaRPr sz="5000">
              <a:solidFill>
                <a:schemeClr val="tx1"/>
              </a:solidFill>
              <a:latin typeface="Gabriola"/>
              <a:ea typeface="Gabriola"/>
              <a:cs typeface="Gabriol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1849" y="935789"/>
            <a:ext cx="10515600" cy="2272631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sz="4800" b="0" i="0" u="none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Liczba osobników populacji np. na metr kwadratowy to:</a:t>
            </a:r>
            <a:endParaRPr sz="4800">
              <a:solidFill>
                <a:schemeClr val="tx1"/>
              </a:solidFill>
              <a:latin typeface="Gabriola"/>
              <a:ea typeface="Gabriola"/>
              <a:cs typeface="Gabriola"/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49" y="4127499"/>
            <a:ext cx="10515600" cy="196214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pl-PL" sz="2800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                            ZAGĘSZCZENIE                                                 LICZEBNOŚĆ</a:t>
            </a:r>
            <a:endParaRPr sz="2800">
              <a:solidFill>
                <a:schemeClr val="tx1"/>
              </a:solidFill>
              <a:latin typeface="Gabriola"/>
              <a:ea typeface="Gabriola"/>
              <a:cs typeface="Gabriol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pl-PL"/>
              <a:t>ZAGĘSZCZENIE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1849" y="902368"/>
            <a:ext cx="10515600" cy="2272631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sz="4800" b="0" i="0" u="none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Przenoszenie się całych populacji związane z porami roku to:</a:t>
            </a:r>
            <a:endParaRPr sz="4800">
              <a:solidFill>
                <a:schemeClr val="tx1"/>
              </a:solidFill>
              <a:latin typeface="Gabriola"/>
              <a:ea typeface="Gabriola"/>
              <a:cs typeface="Gabriola"/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49" y="4589462"/>
            <a:ext cx="10515600" cy="150018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pl-PL" sz="3600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                       MIGRACJA                                      WĘDRÓWKI</a:t>
            </a:r>
            <a:endParaRPr sz="3600">
              <a:solidFill>
                <a:schemeClr val="tx1"/>
              </a:solidFill>
              <a:latin typeface="Gabriola"/>
              <a:ea typeface="Gabriola"/>
              <a:cs typeface="Gabriol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pl-PL"/>
              <a:t>WĘDRÓWKI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1849" y="985920"/>
            <a:ext cx="10515600" cy="2205789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sz="4800" b="0" i="0" u="none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Sposób rozmieszczenia osobników na danym obszarze to:</a:t>
            </a:r>
            <a:endParaRPr sz="4800" b="0">
              <a:solidFill>
                <a:schemeClr val="tx1"/>
              </a:solidFill>
              <a:latin typeface="Gabriola"/>
              <a:ea typeface="Gabriola"/>
              <a:cs typeface="Gabriola"/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49" y="4277894"/>
            <a:ext cx="10515600" cy="181175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pl-PL" sz="3600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                STRUKTURA PRZESTRZENNA           ZAGĘSZCZENIE</a:t>
            </a:r>
            <a:endParaRPr sz="3600">
              <a:solidFill>
                <a:schemeClr val="tx1"/>
              </a:solidFill>
              <a:latin typeface="Gabriola"/>
              <a:ea typeface="Gabriola"/>
              <a:cs typeface="Gabriol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pl-PL"/>
              <a:t>STRUKTURA PRZESTRZENNA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280402" y="768683"/>
            <a:ext cx="10515600" cy="2406315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sz="4800" b="0" i="0" u="none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Stosunek liczby osobników męskich do żeńskich nazywamy:</a:t>
            </a:r>
            <a:endParaRPr sz="4800">
              <a:solidFill>
                <a:schemeClr val="tx1"/>
              </a:solidFill>
              <a:latin typeface="Gabriola"/>
              <a:ea typeface="Gabriola"/>
              <a:cs typeface="Gabriola"/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49" y="4277894"/>
            <a:ext cx="10515600" cy="181175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pl-PL" sz="3600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                ROZRODCZOŚCIĄ                          STRUKTURĄ PŁCIOWĄ</a:t>
            </a:r>
            <a:endParaRPr sz="3600">
              <a:solidFill>
                <a:schemeClr val="tx1"/>
              </a:solidFill>
              <a:latin typeface="Gabriola"/>
              <a:ea typeface="Gabriola"/>
              <a:cs typeface="Gabriol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pl-PL"/>
              <a:t>STRUKTURĄ PŁCIOWĄ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1849" y="685131"/>
            <a:ext cx="10515600" cy="2406315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sz="4800" b="0" i="0" u="none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Nauka, która bada jak różne organizmy wpływają na siebie, strukturę i funkcjonowanie środowiska to:</a:t>
            </a:r>
            <a:endParaRPr sz="4800">
              <a:solidFill>
                <a:schemeClr val="tx1"/>
              </a:solidFill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49" y="3793289"/>
            <a:ext cx="10515600" cy="172118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endParaRPr sz="3600">
              <a:solidFill>
                <a:schemeClr val="tx1"/>
              </a:solidFill>
              <a:latin typeface="Gabriola"/>
              <a:ea typeface="Gabriola"/>
              <a:cs typeface="Gabriola"/>
            </a:endParaRPr>
          </a:p>
          <a:p>
            <a:pPr>
              <a:defRPr/>
            </a:pPr>
            <a:r>
              <a:rPr lang="pl-PL" sz="3600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    EKOLOGIA                                                   OCHRONA  SRODOWISKA</a:t>
            </a:r>
            <a:endParaRPr sz="3600">
              <a:solidFill>
                <a:schemeClr val="tx1"/>
              </a:solidFill>
              <a:latin typeface="Gabriola"/>
              <a:ea typeface="Gabriola"/>
              <a:cs typeface="Gabriol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779721" y="518025"/>
            <a:ext cx="10802678" cy="2222499"/>
          </a:xfrm>
        </p:spPr>
        <p:txBody>
          <a:bodyPr/>
          <a:lstStyle/>
          <a:p>
            <a:pPr>
              <a:defRPr/>
            </a:pPr>
            <a:r>
              <a:rPr lang="pl-PL" sz="4800" b="0">
                <a:latin typeface="Gabriola"/>
                <a:ea typeface="Gabriola"/>
                <a:cs typeface="Gabriola"/>
              </a:rPr>
              <a:t>Oddziaływania między organizmami, które co najmniej jednej ze stron przynoszą straty nazywamy:</a:t>
            </a:r>
            <a:endParaRPr sz="4800" b="0">
              <a:latin typeface="Gabriola"/>
              <a:ea typeface="Gabriola"/>
              <a:cs typeface="Gabriola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1230905" y="3709736"/>
            <a:ext cx="4788894" cy="246722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pl-PL" sz="3600">
                <a:latin typeface="Gabriola"/>
                <a:ea typeface="Gabriola"/>
                <a:cs typeface="Gabriola"/>
              </a:rPr>
              <a:t>ODDZIAŁYWANIAMI ANTAGONISTYCZNYMI</a:t>
            </a:r>
            <a:endParaRPr sz="3600">
              <a:latin typeface="Gabriola"/>
              <a:ea typeface="Gabriola"/>
              <a:cs typeface="Gabriola"/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695247" y="3726447"/>
            <a:ext cx="4946315" cy="245051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pl-PL" sz="3600">
                <a:latin typeface="Gabriola"/>
                <a:ea typeface="Gabriola"/>
                <a:cs typeface="Gabriola"/>
              </a:rPr>
              <a:t>ODDZIAŁYWAIAMI    NIEANTAGONISTYCZNYMI</a:t>
            </a:r>
            <a:endParaRPr sz="3600">
              <a:latin typeface="Gabriola"/>
              <a:ea typeface="Gabriola"/>
              <a:cs typeface="Gabriol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211563" y="274638"/>
            <a:ext cx="11780920" cy="1143000"/>
          </a:xfrm>
        </p:spPr>
        <p:txBody>
          <a:bodyPr/>
          <a:lstStyle/>
          <a:p>
            <a:pPr>
              <a:defRPr/>
            </a:pPr>
            <a:r>
              <a:rPr lang="pl-PL" sz="3600" b="1" i="0" u="none" strike="noStrike" cap="none" spc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ODDZIAŁYWANIAMI ANTAGONISTYCZNYMI</a:t>
            </a:r>
            <a:endParaRPr sz="36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1849" y="952499"/>
            <a:ext cx="10515600" cy="1771315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sz="4800" b="0" i="0" u="none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Rywalizacja organizmów o te same zasoby to:</a:t>
            </a:r>
            <a:endParaRPr sz="4800">
              <a:solidFill>
                <a:schemeClr val="tx1"/>
              </a:solidFill>
              <a:latin typeface="Gabriola"/>
              <a:ea typeface="Gabriola"/>
              <a:cs typeface="Gabriola"/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49" y="4144210"/>
            <a:ext cx="10515600" cy="194543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pl-PL">
                <a:solidFill>
                  <a:schemeClr val="tx1"/>
                </a:solidFill>
              </a:rPr>
              <a:t>                       </a:t>
            </a:r>
            <a:r>
              <a:rPr lang="pl-PL" sz="3600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KONKURENCJA                                  KOMENSALIZM</a:t>
            </a:r>
            <a:endParaRPr sz="3600">
              <a:solidFill>
                <a:schemeClr val="tx1"/>
              </a:solidFill>
              <a:latin typeface="Gabriola"/>
              <a:ea typeface="Gabriola"/>
              <a:cs typeface="Gabriol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pl-PL"/>
              <a:t>KONKURENCJA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583498" y="274638"/>
            <a:ext cx="9998901" cy="2516019"/>
          </a:xfrm>
        </p:spPr>
        <p:txBody>
          <a:bodyPr/>
          <a:lstStyle/>
          <a:p>
            <a:pPr>
              <a:defRPr/>
            </a:pPr>
            <a:r>
              <a:rPr sz="4800" b="0" i="0" u="none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Pasożytnictwo to rodzaj antagonizmu, w którym</a:t>
            </a:r>
            <a:endParaRPr sz="4800">
              <a:solidFill>
                <a:schemeClr val="tx1"/>
              </a:solidFill>
              <a:latin typeface="Gabriola"/>
              <a:ea typeface="Gabriola"/>
              <a:cs typeface="Gabriola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1180773" y="3642894"/>
            <a:ext cx="4394868" cy="2534068"/>
          </a:xfrm>
        </p:spPr>
        <p:txBody>
          <a:bodyPr/>
          <a:lstStyle/>
          <a:p>
            <a:pPr marL="0" indent="0">
              <a:buNone/>
              <a:defRPr/>
            </a:pPr>
            <a:r>
              <a:rPr sz="3600" b="0" i="0" u="none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jeden gatunek ponosi straty </a:t>
            </a:r>
            <a:br>
              <a:rPr sz="3600" b="0" i="0" u="none">
                <a:solidFill>
                  <a:schemeClr val="tx1"/>
                </a:solidFill>
                <a:latin typeface="Gabriola"/>
                <a:ea typeface="Gabriola"/>
                <a:cs typeface="Gabriola"/>
              </a:rPr>
            </a:br>
            <a:r>
              <a:rPr sz="3600" b="0" i="0" u="none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a drugi korzyści</a:t>
            </a:r>
            <a:endParaRPr sz="3600">
              <a:solidFill>
                <a:schemeClr val="tx1"/>
              </a:solidFill>
              <a:latin typeface="Gabriola"/>
              <a:ea typeface="Gabriola"/>
              <a:cs typeface="Gabriola"/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7631037" y="3592762"/>
            <a:ext cx="3722762" cy="2584199"/>
          </a:xfrm>
        </p:spPr>
        <p:txBody>
          <a:bodyPr/>
          <a:lstStyle/>
          <a:p>
            <a:pPr marL="0" indent="0">
              <a:buNone/>
              <a:defRPr/>
            </a:pPr>
            <a:r>
              <a:rPr sz="3600" b="0" i="0" u="none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oba gatunki odnoszą korzyści</a:t>
            </a:r>
            <a:endParaRPr sz="3600">
              <a:solidFill>
                <a:schemeClr val="tx1"/>
              </a:solidFill>
              <a:latin typeface="Gabriola"/>
              <a:ea typeface="Gabriola"/>
              <a:cs typeface="Gabriol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3600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jeden gatunek ponosi straty a drugi korzyści</a:t>
            </a:r>
            <a:endParaRPr sz="360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pl-PL" sz="4800" b="0" i="0" u="none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Symbioza</a:t>
            </a:r>
            <a:r>
              <a:rPr sz="4800" b="0" i="0" u="none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 to zależność nieantagonistyczna, w której:</a:t>
            </a:r>
            <a:endParaRPr sz="4800">
              <a:solidFill>
                <a:schemeClr val="tx1"/>
              </a:solidFill>
              <a:latin typeface="Gabriola"/>
              <a:ea typeface="Gabriola"/>
              <a:cs typeface="Gabriola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1581826" y="3291973"/>
            <a:ext cx="3977105" cy="2884989"/>
          </a:xfrm>
        </p:spPr>
        <p:txBody>
          <a:bodyPr/>
          <a:lstStyle/>
          <a:p>
            <a:pPr marL="0" indent="0">
              <a:buNone/>
              <a:defRPr/>
            </a:pPr>
            <a:r>
              <a:rPr sz="3600" b="0" i="0" u="none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oba gatunki odnoszą </a:t>
            </a:r>
            <a:r>
              <a:rPr lang="pl-PL" sz="3600" b="0" i="0" u="none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korzyści</a:t>
            </a:r>
            <a:endParaRPr sz="3600" b="0">
              <a:solidFill>
                <a:schemeClr val="tx1"/>
              </a:solidFill>
              <a:latin typeface="Gabriola"/>
              <a:ea typeface="Gabriola"/>
              <a:cs typeface="Gabriola"/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745379" y="3275263"/>
            <a:ext cx="4608420" cy="2901699"/>
          </a:xfrm>
        </p:spPr>
        <p:txBody>
          <a:bodyPr/>
          <a:lstStyle/>
          <a:p>
            <a:pPr marL="0" indent="0">
              <a:buNone/>
              <a:defRPr/>
            </a:pPr>
            <a:r>
              <a:rPr sz="3600" b="0" i="0" u="none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jeden gatunek o</a:t>
            </a:r>
            <a:r>
              <a:rPr lang="pl-PL" sz="3600" b="0" i="0" u="none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d</a:t>
            </a:r>
            <a:r>
              <a:rPr sz="3600" b="0" i="0" u="none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nosi korzyści a drugiemu zależność jest obojętna</a:t>
            </a:r>
            <a:endParaRPr sz="3600">
              <a:solidFill>
                <a:schemeClr val="tx1"/>
              </a:solidFill>
              <a:latin typeface="Gabriola"/>
              <a:ea typeface="Gabriola"/>
              <a:cs typeface="Gabriol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400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oba gatunki odnoszą korzyści</a:t>
            </a:r>
            <a:endParaRPr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583498" y="551447"/>
            <a:ext cx="9998901" cy="1353552"/>
          </a:xfrm>
        </p:spPr>
        <p:txBody>
          <a:bodyPr/>
          <a:lstStyle/>
          <a:p>
            <a:pPr>
              <a:defRPr/>
            </a:pPr>
            <a:r>
              <a:rPr lang="pl-PL" sz="4800" b="0" i="0" u="none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Symbioza</a:t>
            </a:r>
            <a:r>
              <a:rPr sz="4800" b="0" i="0" u="none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 grzyba i rośliny to:</a:t>
            </a:r>
            <a:endParaRPr sz="4800">
              <a:solidFill>
                <a:schemeClr val="tx1"/>
              </a:solidFill>
              <a:latin typeface="Gabriola"/>
              <a:ea typeface="Gabriola"/>
              <a:cs typeface="Gabriola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1364589" y="3375525"/>
            <a:ext cx="4655210" cy="2801436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pl-PL" sz="3600">
                <a:latin typeface="Gabriola"/>
                <a:ea typeface="Gabriola"/>
                <a:cs typeface="Gabriola"/>
              </a:rPr>
              <a:t>         MIKORYZA</a:t>
            </a:r>
            <a:endParaRPr sz="3600">
              <a:latin typeface="Gabriola"/>
              <a:ea typeface="Gabriola"/>
              <a:cs typeface="Gabriola"/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3409949"/>
            <a:ext cx="5181599" cy="2767012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pl-PL" sz="3600">
                <a:latin typeface="Gabriola"/>
                <a:ea typeface="Gabriola"/>
                <a:cs typeface="Gabriola"/>
              </a:rPr>
              <a:t>  PROTOKOOPERACJA</a:t>
            </a:r>
            <a:endParaRPr sz="3600">
              <a:latin typeface="Gabriola"/>
              <a:ea typeface="Gabriola"/>
              <a:cs typeface="Gabriol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pl-PL" sz="44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MIKORYZA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pl-PL"/>
              <a:t>EKOLOGIA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1849" y="647699"/>
            <a:ext cx="10515600" cy="2552699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pl-PL" sz="4800" b="0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Oddziaływanie nieantagonistyczne, w którym oba organizmy odnoszą korzyści ale związek ten nie jest konieczny do ich przetrwania to:</a:t>
            </a:r>
            <a:endParaRPr sz="4800" b="0">
              <a:solidFill>
                <a:schemeClr val="tx1"/>
              </a:solidFill>
              <a:latin typeface="Gabriola"/>
              <a:ea typeface="Gabriola"/>
              <a:cs typeface="Gabriola"/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49" y="4589462"/>
            <a:ext cx="10515600" cy="150018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pl-PL" sz="3600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         KOMENSALIMZ                                    PROTOKOOPERACJA</a:t>
            </a:r>
            <a:endParaRPr sz="3600">
              <a:solidFill>
                <a:schemeClr val="tx1"/>
              </a:solidFill>
              <a:latin typeface="Gabriola"/>
              <a:ea typeface="Gabriola"/>
              <a:cs typeface="Gabriol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pl-PL"/>
              <a:t>PROTOKOOPERACJA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583498" y="274638"/>
            <a:ext cx="9181701" cy="1973261"/>
          </a:xfrm>
        </p:spPr>
        <p:txBody>
          <a:bodyPr/>
          <a:lstStyle/>
          <a:p>
            <a:pPr>
              <a:defRPr/>
            </a:pPr>
            <a:r>
              <a:rPr lang="pl-PL" sz="4800" b="0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Komensalizm jest wtedy gdy:</a:t>
            </a:r>
            <a:endParaRPr sz="4800" b="0">
              <a:solidFill>
                <a:schemeClr val="tx1"/>
              </a:solidFill>
              <a:latin typeface="Gabriola"/>
              <a:ea typeface="Gabriola"/>
              <a:cs typeface="Gabriola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1316399" y="2800349"/>
            <a:ext cx="4703400" cy="3376612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pl-PL" sz="3600">
                <a:latin typeface="Gabriola"/>
                <a:ea typeface="Gabriola"/>
                <a:cs typeface="Gabriola"/>
              </a:rPr>
              <a:t>jeden organizm czerpie korzyści </a:t>
            </a:r>
            <a:br>
              <a:rPr lang="pl-PL" sz="3600">
                <a:latin typeface="Gabriola"/>
                <a:ea typeface="Gabriola"/>
                <a:cs typeface="Gabriola"/>
              </a:rPr>
            </a:br>
            <a:r>
              <a:rPr lang="pl-PL" sz="3600">
                <a:latin typeface="Gabriola"/>
                <a:ea typeface="Gabriola"/>
                <a:cs typeface="Gabriola"/>
              </a:rPr>
              <a:t>z obecności drugiego, nie wyrządzając mu szkody ani nie przynosząc korzyści</a:t>
            </a:r>
            <a:endParaRPr sz="3600">
              <a:latin typeface="Gabriola"/>
              <a:ea typeface="Gabriola"/>
              <a:cs typeface="Gabriola"/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7183800" y="2838449"/>
            <a:ext cx="4476749" cy="3338512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pl-PL" sz="3600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oba organizmy czerpią korzyści, nie wyrządzając sobie szkody</a:t>
            </a:r>
            <a:endParaRPr sz="3600">
              <a:solidFill>
                <a:schemeClr val="tx1"/>
              </a:solidFill>
              <a:latin typeface="Gabriola"/>
              <a:ea typeface="Gabriola"/>
              <a:cs typeface="Gabriol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59099" y="571500"/>
            <a:ext cx="11830050" cy="2533649"/>
          </a:xfrm>
        </p:spPr>
        <p:txBody>
          <a:bodyPr/>
          <a:lstStyle/>
          <a:p>
            <a:pPr>
              <a:defRPr/>
            </a:pPr>
            <a:r>
              <a:rPr lang="pl-PL" sz="4400" b="1" i="0" u="none" strike="noStrike" cap="none" spc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Jeden organizm czerpie korzyści </a:t>
            </a:r>
            <a:br>
              <a:rPr lang="pl-PL" sz="4400" b="1" i="0" u="none" strike="noStrike" cap="none" spc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pl-PL" sz="4400" b="1" i="0" u="none" strike="noStrike" cap="none" spc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z obecności drugiego, nie wyrządzając mu szkody ani nie przynosząc korzyści</a:t>
            </a:r>
            <a:endParaRPr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583498" y="438149"/>
            <a:ext cx="9998901" cy="1333499"/>
          </a:xfrm>
        </p:spPr>
        <p:txBody>
          <a:bodyPr/>
          <a:lstStyle/>
          <a:p>
            <a:pPr>
              <a:defRPr/>
            </a:pPr>
            <a:r>
              <a:rPr sz="4800" b="0" i="0" u="none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Organizmy zamieszkujące określony obszar oraz zależności między nimi to:</a:t>
            </a:r>
            <a:endParaRPr sz="4800">
              <a:solidFill>
                <a:schemeClr val="tx1"/>
              </a:solidFill>
              <a:latin typeface="Gabriola"/>
              <a:ea typeface="Gabriola"/>
              <a:cs typeface="Gabriola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199" y="3505199"/>
            <a:ext cx="5181599" cy="2671762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pl-PL"/>
              <a:t>             </a:t>
            </a:r>
            <a:r>
              <a:rPr lang="pl-PL" sz="3600">
                <a:latin typeface="Gabriola"/>
                <a:ea typeface="Gabriola"/>
                <a:cs typeface="Gabriola"/>
              </a:rPr>
              <a:t>EKOSYSTEM</a:t>
            </a:r>
            <a:endParaRPr sz="3600">
              <a:latin typeface="Gabriola"/>
              <a:ea typeface="Gabriola"/>
              <a:cs typeface="Gabriola"/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3524249"/>
            <a:ext cx="5181599" cy="2652712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pl-PL" sz="3600">
                <a:latin typeface="Gabriola"/>
                <a:ea typeface="Gabriola"/>
                <a:cs typeface="Gabriola"/>
              </a:rPr>
              <a:t>              BIOCENOZA</a:t>
            </a:r>
            <a:endParaRPr sz="3600">
              <a:latin typeface="Gabriola"/>
              <a:ea typeface="Gabriola"/>
              <a:cs typeface="Gabriol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pl-PL"/>
              <a:t>BIOCENOZA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1849" y="609599"/>
            <a:ext cx="10515600" cy="1238249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sz="4800" b="0" i="0" u="none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Wpływające na siebie elementy biocenozy i biotopu to:</a:t>
            </a:r>
            <a:endParaRPr sz="4800">
              <a:solidFill>
                <a:schemeClr val="tx1"/>
              </a:solidFill>
              <a:latin typeface="Gabriola"/>
              <a:ea typeface="Gabriola"/>
              <a:cs typeface="Gabriola"/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735499" y="3981449"/>
            <a:ext cx="9611949" cy="21081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pl-PL" sz="3600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        EOSYSTEM                                           EKOSYSTEM</a:t>
            </a:r>
            <a:endParaRPr sz="3600">
              <a:solidFill>
                <a:schemeClr val="tx1"/>
              </a:solidFill>
              <a:latin typeface="Gabriola"/>
              <a:ea typeface="Gabriola"/>
              <a:cs typeface="Gabriola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pl-PL"/>
              <a:t>EKOSYSTEM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583498" y="457199"/>
            <a:ext cx="9998901" cy="1543050"/>
          </a:xfrm>
        </p:spPr>
        <p:txBody>
          <a:bodyPr/>
          <a:lstStyle/>
          <a:p>
            <a:pPr>
              <a:defRPr/>
            </a:pPr>
            <a:r>
              <a:rPr sz="4800" b="0" i="0" u="none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Które z poniższych to składniki biotopu?</a:t>
            </a:r>
            <a:endParaRPr sz="4800">
              <a:solidFill>
                <a:schemeClr val="tx1"/>
              </a:solidFill>
              <a:latin typeface="Gabriola"/>
              <a:ea typeface="Gabriola"/>
              <a:cs typeface="Gabriola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199" y="3924299"/>
            <a:ext cx="5181599" cy="2252662"/>
          </a:xfrm>
        </p:spPr>
        <p:txBody>
          <a:bodyPr/>
          <a:lstStyle/>
          <a:p>
            <a:pPr marL="0" indent="0">
              <a:buNone/>
              <a:defRPr/>
            </a:pPr>
            <a:r>
              <a:rPr sz="3600" b="0" i="0" u="none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      energia słoneczna, bakterie</a:t>
            </a:r>
            <a:endParaRPr sz="3600">
              <a:solidFill>
                <a:schemeClr val="tx1"/>
              </a:solidFill>
              <a:latin typeface="Gabriola"/>
              <a:ea typeface="Gabriola"/>
              <a:cs typeface="Gabriola"/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3943350"/>
            <a:ext cx="5181599" cy="2233612"/>
          </a:xfrm>
        </p:spPr>
        <p:txBody>
          <a:bodyPr/>
          <a:lstStyle/>
          <a:p>
            <a:pPr marL="0" indent="0">
              <a:buNone/>
              <a:defRPr/>
            </a:pPr>
            <a:r>
              <a:rPr sz="3600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                </a:t>
            </a:r>
            <a:r>
              <a:rPr sz="3600" b="0" i="0" u="none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woda, klimat, </a:t>
            </a:r>
            <a:r>
              <a:rPr lang="pl-PL" sz="3600" b="0" i="0" u="none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gleba</a:t>
            </a:r>
            <a:endParaRPr sz="3600">
              <a:solidFill>
                <a:schemeClr val="tx1"/>
              </a:solidFill>
              <a:latin typeface="Gabriola"/>
              <a:ea typeface="Gabriola"/>
              <a:cs typeface="Gabriola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pl-PL"/>
              <a:t>WODA, KLIMAT, GLEBA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1849" y="618289"/>
            <a:ext cx="10515600" cy="3007894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sz="7200" b="0" i="0" u="none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Zachowanie środowiska naturalnego to cel:</a:t>
            </a:r>
            <a:endParaRPr sz="7200">
              <a:solidFill>
                <a:schemeClr val="tx1"/>
              </a:solidFill>
              <a:latin typeface="Gabriola"/>
              <a:ea typeface="Gabriola"/>
              <a:cs typeface="Gabriola"/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49" y="4589462"/>
            <a:ext cx="10515600" cy="150018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pl-PL" sz="3600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                EKOLOGII                             OCHRONY ŚRODOWISKA</a:t>
            </a:r>
            <a:endParaRPr sz="3600">
              <a:solidFill>
                <a:schemeClr val="tx1"/>
              </a:solidFill>
              <a:latin typeface="Gabriola"/>
              <a:ea typeface="Gabriola"/>
              <a:cs typeface="Gabriola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583498" y="274638"/>
            <a:ext cx="9998901" cy="1839911"/>
          </a:xfrm>
        </p:spPr>
        <p:txBody>
          <a:bodyPr/>
          <a:lstStyle/>
          <a:p>
            <a:pPr>
              <a:defRPr/>
            </a:pPr>
            <a:r>
              <a:rPr sz="4800" b="0" i="0" u="none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Proces tworzenia nowych ekosystemów w wyniku modyfikacji biotopu i biocenozy nazywamy:</a:t>
            </a:r>
            <a:endParaRPr sz="4800">
              <a:solidFill>
                <a:schemeClr val="tx1"/>
              </a:solidFill>
              <a:latin typeface="Gabriola"/>
              <a:ea typeface="Gabriola"/>
              <a:cs typeface="Gabriola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199" y="3619499"/>
            <a:ext cx="5181599" cy="2557462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pl-PL"/>
              <a:t>               </a:t>
            </a:r>
            <a:r>
              <a:rPr lang="pl-PL" sz="3600">
                <a:latin typeface="Gabriola"/>
                <a:ea typeface="Gabriola"/>
                <a:cs typeface="Gabriola"/>
              </a:rPr>
              <a:t>SUKCESJĄ</a:t>
            </a:r>
            <a:endParaRPr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3676649"/>
            <a:ext cx="5181599" cy="2500312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pl-PL"/>
              <a:t>                 </a:t>
            </a:r>
            <a:r>
              <a:rPr lang="pl-PL" sz="3600">
                <a:latin typeface="Gabriola"/>
                <a:ea typeface="Gabriola"/>
                <a:cs typeface="Gabriola"/>
              </a:rPr>
              <a:t>SECESJĄ</a:t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pl-PL"/>
              <a:t>SUKCESJA</a:t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440100" y="274638"/>
            <a:ext cx="11142299" cy="2182811"/>
          </a:xfrm>
        </p:spPr>
        <p:txBody>
          <a:bodyPr/>
          <a:lstStyle/>
          <a:p>
            <a:pPr>
              <a:defRPr/>
            </a:pPr>
            <a:r>
              <a:rPr sz="4800" b="0" i="0" u="none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Ustawione organizmy w kolejności od zjadanych do zjadających tworzą:</a:t>
            </a:r>
            <a:endParaRPr sz="4800">
              <a:solidFill>
                <a:schemeClr val="tx1"/>
              </a:solidFill>
              <a:latin typeface="Gabriola"/>
              <a:ea typeface="Gabriola"/>
              <a:cs typeface="Gabriola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199" y="4152899"/>
            <a:ext cx="5181599" cy="2024062"/>
          </a:xfrm>
        </p:spPr>
        <p:txBody>
          <a:bodyPr/>
          <a:lstStyle/>
          <a:p>
            <a:pPr marL="0" indent="0">
              <a:buNone/>
              <a:defRPr/>
            </a:pPr>
            <a:r>
              <a:rPr sz="3600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      </a:t>
            </a:r>
            <a:r>
              <a:rPr lang="pl-PL" sz="3600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ŁAŃCUCH POKARMOWY</a:t>
            </a:r>
            <a:endParaRPr sz="3600">
              <a:solidFill>
                <a:schemeClr val="tx1"/>
              </a:solidFill>
              <a:latin typeface="Gabriola"/>
              <a:ea typeface="Gabriola"/>
              <a:cs typeface="Gabriola"/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4171949"/>
            <a:ext cx="5181599" cy="2005012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pl-PL" sz="3600">
                <a:latin typeface="Gabriola"/>
                <a:ea typeface="Gabriola"/>
                <a:cs typeface="Gabriola"/>
              </a:rPr>
              <a:t>             GRUPA POKARMOWA</a:t>
            </a:r>
            <a:endParaRPr sz="3600">
              <a:latin typeface="Gabriola"/>
              <a:ea typeface="Gabriola"/>
              <a:cs typeface="Gabriola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pl-PL"/>
              <a:t>ŁAŃCUCH POKARMOWY</a:t>
            </a:r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1849" y="552449"/>
            <a:ext cx="10515600" cy="2457450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pl-PL" sz="4800" b="0">
                <a:latin typeface="Gabriola"/>
                <a:ea typeface="Gabriola"/>
                <a:cs typeface="Gabriola"/>
              </a:rPr>
              <a:t>W zależności od sposobu zdobywania związków organicznych, organizmy dzielimy na grupy  nazywane:</a:t>
            </a:r>
            <a:endParaRPr sz="4800" b="0">
              <a:latin typeface="Gabriola"/>
              <a:ea typeface="Gabriola"/>
              <a:cs typeface="Gabriola"/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49" y="4171949"/>
            <a:ext cx="10515600" cy="19176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pl-PL" sz="3600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           POZIOMAMI TROFICZNYMI               POZIOMAMI SIECIOWYMI</a:t>
            </a:r>
            <a:endParaRPr sz="3600">
              <a:solidFill>
                <a:schemeClr val="tx1"/>
              </a:solidFill>
              <a:latin typeface="Gabriola"/>
              <a:ea typeface="Gabriola"/>
              <a:cs typeface="Gabriola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pl-PL"/>
              <a:t>POZIOMAMI TROFICZNYMI</a:t>
            </a:r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583498" y="274638"/>
            <a:ext cx="9619851" cy="1382711"/>
          </a:xfrm>
        </p:spPr>
        <p:txBody>
          <a:bodyPr/>
          <a:lstStyle/>
          <a:p>
            <a:pPr>
              <a:defRPr/>
            </a:pPr>
            <a:r>
              <a:rPr lang="pl-PL" sz="4800" b="0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Konsumentami nazywamy</a:t>
            </a:r>
            <a:endParaRPr sz="4800" b="0">
              <a:solidFill>
                <a:schemeClr val="tx1"/>
              </a:solidFill>
              <a:latin typeface="Gabriola"/>
              <a:ea typeface="Gabriola"/>
              <a:cs typeface="Gabriola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199" y="3105149"/>
            <a:ext cx="5181599" cy="3071812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pl-PL" sz="3600">
                <a:latin typeface="Gabriola"/>
                <a:ea typeface="Gabriola"/>
                <a:cs typeface="Gabriola"/>
              </a:rPr>
              <a:t>Organizmy wytwarzające związki organiczne ze związków nieorganicznych</a:t>
            </a:r>
            <a:endParaRPr sz="3600">
              <a:latin typeface="Gabriola"/>
              <a:ea typeface="Gabriola"/>
              <a:cs typeface="Gabriola"/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7031399" y="3124199"/>
            <a:ext cx="4705349" cy="3052762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pl-PL" sz="3600">
                <a:latin typeface="Gabriola"/>
                <a:ea typeface="Gabriola"/>
                <a:cs typeface="Gabriola"/>
              </a:rPr>
              <a:t>Organizmy, które związki organiczne uzyskują z innych organizmów</a:t>
            </a:r>
            <a:endParaRPr sz="3600">
              <a:latin typeface="Gabriola"/>
              <a:ea typeface="Gabriola"/>
              <a:cs typeface="Gabriola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pl-PL" sz="4400" b="0" i="0" u="none" strike="noStrike" cap="none" spc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Organizmy, które związki organiczne uzyskują z innych organizmów</a:t>
            </a:r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249599" y="857250"/>
            <a:ext cx="11658599" cy="1409699"/>
          </a:xfrm>
        </p:spPr>
        <p:txBody>
          <a:bodyPr/>
          <a:lstStyle/>
          <a:p>
            <a:pPr>
              <a:defRPr/>
            </a:pPr>
            <a:r>
              <a:rPr lang="pl-PL" sz="4800" b="0">
                <a:latin typeface="Gabriola"/>
                <a:ea typeface="Gabriola"/>
                <a:cs typeface="Gabriola"/>
              </a:rPr>
              <a:t>Organizmy, które uzyskują związki organiczne dzięki rozkładaniu martwej materii organicznej (szczątków) </a:t>
            </a:r>
            <a:br>
              <a:rPr lang="pl-PL" sz="4800" b="0">
                <a:latin typeface="Gabriola"/>
                <a:ea typeface="Gabriola"/>
                <a:cs typeface="Gabriola"/>
              </a:rPr>
            </a:br>
            <a:r>
              <a:rPr lang="pl-PL" sz="4800" b="0">
                <a:latin typeface="Gabriola"/>
                <a:ea typeface="Gabriola"/>
                <a:cs typeface="Gabriola"/>
              </a:rPr>
              <a:t>to:</a:t>
            </a:r>
            <a:endParaRPr sz="4800" b="0">
              <a:latin typeface="Gabriola"/>
              <a:ea typeface="Gabriola"/>
              <a:cs typeface="Gabriola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199" y="4324349"/>
            <a:ext cx="5181599" cy="1852612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pl-PL"/>
              <a:t>              </a:t>
            </a:r>
            <a:r>
              <a:rPr lang="pl-PL" sz="3600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DESTRUENCI</a:t>
            </a:r>
            <a:endParaRPr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4305299"/>
            <a:ext cx="5181599" cy="1871662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pl-PL" sz="3600">
                <a:latin typeface="Gabriola"/>
                <a:ea typeface="Gabriola"/>
                <a:cs typeface="Gabriola"/>
              </a:rPr>
              <a:t>               PRODUCENCI</a:t>
            </a:r>
            <a:endParaRPr sz="3600">
              <a:latin typeface="Gabriola"/>
              <a:ea typeface="Gabriola"/>
              <a:cs typeface="Gabriola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pl-PL"/>
              <a:t>DESTRUENCI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pl-PL"/>
              <a:t>OCHRONY ŚRODOWISKA</a:t>
            </a:r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573449" y="400050"/>
            <a:ext cx="10773999" cy="2628899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pl-PL" sz="4800" b="0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Krążenie pierwiastków między materią nieożywioną środowiska a materią znajdującą się w ciałach organizmów to:</a:t>
            </a:r>
            <a:endParaRPr sz="4800" b="0">
              <a:solidFill>
                <a:schemeClr val="tx1"/>
              </a:solidFill>
              <a:latin typeface="Gabriola"/>
              <a:ea typeface="Gabriola"/>
              <a:cs typeface="Gabriola"/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49" y="4589462"/>
            <a:ext cx="10515600" cy="150018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pl-PL" sz="3600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               KRĄŻENIE MATERII                            PRZEPŁYW ENERGII</a:t>
            </a:r>
            <a:endParaRPr sz="3600">
              <a:solidFill>
                <a:schemeClr val="tx1"/>
              </a:solidFill>
              <a:latin typeface="Gabriola"/>
              <a:ea typeface="Gabriola"/>
              <a:cs typeface="Gabriola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pl-PL"/>
              <a:t>KRĄŻENIE MATERII</a:t>
            </a:r>
            <a:endParaRPr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583498" y="274638"/>
            <a:ext cx="9998901" cy="1820861"/>
          </a:xfrm>
        </p:spPr>
        <p:txBody>
          <a:bodyPr/>
          <a:lstStyle/>
          <a:p>
            <a:pPr>
              <a:defRPr/>
            </a:pPr>
            <a:r>
              <a:rPr lang="pl-PL" sz="4800" b="0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Graficzne przedstawienie struktury ekosystemu to:</a:t>
            </a:r>
            <a:endParaRPr sz="4800" b="0">
              <a:solidFill>
                <a:schemeClr val="tx1"/>
              </a:solidFill>
              <a:latin typeface="Gabriola"/>
              <a:ea typeface="Gabriola"/>
              <a:cs typeface="Gabriola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1163999" y="3848099"/>
            <a:ext cx="4855799" cy="2328862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pl-PL" sz="3600">
                <a:latin typeface="Gabriola"/>
                <a:ea typeface="Gabriola"/>
                <a:cs typeface="Gabriola"/>
              </a:rPr>
              <a:t>   PIRAMIDA EKOSYSTEMU</a:t>
            </a:r>
            <a:endParaRPr sz="3600">
              <a:latin typeface="Gabriola"/>
              <a:ea typeface="Gabriola"/>
              <a:cs typeface="Gabriola"/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3848099"/>
            <a:ext cx="5181599" cy="2328862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pl-PL" sz="3600">
                <a:latin typeface="Gabriola"/>
                <a:ea typeface="Gabriola"/>
                <a:cs typeface="Gabriola"/>
              </a:rPr>
              <a:t>      PIRAMIDA EKOLOGICZNA</a:t>
            </a:r>
            <a:endParaRPr sz="3600">
              <a:latin typeface="Gabriola"/>
              <a:ea typeface="Gabriola"/>
              <a:cs typeface="Gabriola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pl-PL"/>
              <a:t>PIRAMIDA EKOLOGICZNA</a:t>
            </a:r>
            <a:endParaRPr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 bwMode="auto">
          <a:xfrm>
            <a:off x="914400" y="990599"/>
            <a:ext cx="10363199" cy="4476749"/>
          </a:xfrm>
        </p:spPr>
        <p:txBody>
          <a:bodyPr/>
          <a:lstStyle>
            <a:lvl1pPr algn="ctr">
              <a:defRPr b="1"/>
            </a:lvl1pPr>
          </a:lstStyle>
          <a:p>
            <a:pPr>
              <a:defRPr/>
            </a:pPr>
            <a:r>
              <a:rPr lang="pl-PL" sz="7200">
                <a:latin typeface="Gabriola"/>
                <a:ea typeface="Gabriola"/>
                <a:cs typeface="Gabriola"/>
              </a:rPr>
              <a:t>KONIEC  :)</a:t>
            </a:r>
            <a:endParaRPr sz="7200">
              <a:latin typeface="Gabriola"/>
              <a:ea typeface="Gabriola"/>
              <a:cs typeface="Gabriol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1849" y="1709737"/>
            <a:ext cx="10515600" cy="1615656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sz="7200" b="0" i="0" u="none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Wymagania organizmów do przeżycia i wydani</a:t>
            </a:r>
            <a:r>
              <a:rPr lang="pl-PL" sz="7200" b="0" i="0" u="none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a</a:t>
            </a:r>
            <a:r>
              <a:rPr sz="7200" b="0" i="0" u="none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 potomstwa to:</a:t>
            </a:r>
            <a:endParaRPr sz="7200">
              <a:solidFill>
                <a:schemeClr val="tx1"/>
              </a:solidFill>
              <a:latin typeface="Gabriola"/>
              <a:ea typeface="Gabriola"/>
              <a:cs typeface="Gabriola"/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49" y="4589462"/>
            <a:ext cx="10515600" cy="150018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pl-PL" sz="3600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                          NISZA EKOLOGICZNA               SIEDLISKO</a:t>
            </a:r>
            <a:endParaRPr sz="3600">
              <a:solidFill>
                <a:schemeClr val="tx1"/>
              </a:solidFill>
              <a:latin typeface="Gabriola"/>
              <a:ea typeface="Gabriola"/>
              <a:cs typeface="Gabriol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pl-PL"/>
              <a:t>NISZA EKOLOGICZNA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1849" y="1709737"/>
            <a:ext cx="10515600" cy="2852736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sz="6000" b="0" i="0" u="none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Obszar zamieszkiwania organizmów, wyodrębniony na podstawie cech geograficznych, klimatycznych i glebowych to:</a:t>
            </a:r>
            <a:endParaRPr sz="6000">
              <a:solidFill>
                <a:schemeClr val="tx1"/>
              </a:solidFill>
              <a:latin typeface="Gabriola"/>
              <a:ea typeface="Gabriola"/>
              <a:cs typeface="Gabriola"/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49" y="4829342"/>
            <a:ext cx="10515600" cy="126030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pl-PL" sz="3600">
                <a:solidFill>
                  <a:schemeClr val="tx1"/>
                </a:solidFill>
                <a:latin typeface="Gabriola"/>
                <a:ea typeface="Gabriola"/>
                <a:cs typeface="Gabriola"/>
              </a:rPr>
              <a:t>               NISZA EKOLOGICZNA                         SIEDLISKO</a:t>
            </a:r>
            <a:endParaRPr sz="3600">
              <a:solidFill>
                <a:schemeClr val="tx1"/>
              </a:solidFill>
              <a:latin typeface="Gabriola"/>
              <a:ea typeface="Gabriola"/>
              <a:cs typeface="Gabriol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pl-PL"/>
              <a:t>SIEDLISKO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rner">
  <a:themeElements>
    <a:clrScheme name="Metro">
      <a:dk1>
        <a:srgbClr val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495</Words>
  <Application>Microsoft Office PowerPoint</Application>
  <DocSecurity>0</DocSecurity>
  <PresentationFormat>Panoramiczny</PresentationFormat>
  <Paragraphs>96</Paragraphs>
  <Slides>54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54</vt:i4>
      </vt:variant>
    </vt:vector>
  </HeadingPairs>
  <TitlesOfParts>
    <vt:vector size="57" baseType="lpstr">
      <vt:lpstr>Arial</vt:lpstr>
      <vt:lpstr>Gabriola</vt:lpstr>
      <vt:lpstr>Corner</vt:lpstr>
      <vt:lpstr>EKOLOGIA</vt:lpstr>
      <vt:lpstr>Nauka, która bada jak różne organizmy wpływają na siebie, strukturę i funkcjonowanie środowiska to:</vt:lpstr>
      <vt:lpstr>EKOLOGIA</vt:lpstr>
      <vt:lpstr>Zachowanie środowiska naturalnego to cel:</vt:lpstr>
      <vt:lpstr>OCHRONY ŚRODOWISKA</vt:lpstr>
      <vt:lpstr>Wymagania organizmów do przeżycia i wydania potomstwa to:</vt:lpstr>
      <vt:lpstr>NISZA EKOLOGICZNA</vt:lpstr>
      <vt:lpstr>Obszar zamieszkiwania organizmów, wyodrębniony na podstawie cech geograficznych, klimatycznych i glebowych to:</vt:lpstr>
      <vt:lpstr>SIEDLISKO</vt:lpstr>
      <vt:lpstr>Populacja to:</vt:lpstr>
      <vt:lpstr>POPULACJA TO</vt:lpstr>
      <vt:lpstr>Liczba osobników populacji np. na metr kwadratowy to:</vt:lpstr>
      <vt:lpstr>ZAGĘSZCZENIE</vt:lpstr>
      <vt:lpstr>Przenoszenie się całych populacji związane z porami roku to:</vt:lpstr>
      <vt:lpstr>WĘDRÓWKI</vt:lpstr>
      <vt:lpstr>Sposób rozmieszczenia osobników na danym obszarze to:</vt:lpstr>
      <vt:lpstr>STRUKTURA PRZESTRZENNA</vt:lpstr>
      <vt:lpstr>Stosunek liczby osobników męskich do żeńskich nazywamy:</vt:lpstr>
      <vt:lpstr>STRUKTURĄ PŁCIOWĄ</vt:lpstr>
      <vt:lpstr>Oddziaływania między organizmami, które co najmniej jednej ze stron przynoszą straty nazywamy:</vt:lpstr>
      <vt:lpstr>ODDZIAŁYWANIAMI ANTAGONISTYCZNYMI</vt:lpstr>
      <vt:lpstr>Rywalizacja organizmów o te same zasoby to:</vt:lpstr>
      <vt:lpstr>KONKURENCJA</vt:lpstr>
      <vt:lpstr>Pasożytnictwo to rodzaj antagonizmu, w którym</vt:lpstr>
      <vt:lpstr>jeden gatunek ponosi straty a drugi korzyści</vt:lpstr>
      <vt:lpstr>Symbioza to zależność nieantagonistyczna, w której:</vt:lpstr>
      <vt:lpstr>oba gatunki odnoszą korzyści</vt:lpstr>
      <vt:lpstr>Symbioza grzyba i rośliny to:</vt:lpstr>
      <vt:lpstr>MIKORYZA</vt:lpstr>
      <vt:lpstr>Oddziaływanie nieantagonistyczne, w którym oba organizmy odnoszą korzyści ale związek ten nie jest konieczny do ich przetrwania to:</vt:lpstr>
      <vt:lpstr>PROTOKOOPERACJA</vt:lpstr>
      <vt:lpstr>Komensalizm jest wtedy gdy:</vt:lpstr>
      <vt:lpstr>Jeden organizm czerpie korzyści  z obecności drugiego, nie wyrządzając mu szkody ani nie przynosząc korzyści</vt:lpstr>
      <vt:lpstr>Organizmy zamieszkujące określony obszar oraz zależności między nimi to:</vt:lpstr>
      <vt:lpstr>BIOCENOZA</vt:lpstr>
      <vt:lpstr>Wpływające na siebie elementy biocenozy i biotopu to:</vt:lpstr>
      <vt:lpstr>EKOSYSTEM</vt:lpstr>
      <vt:lpstr>Które z poniższych to składniki biotopu?</vt:lpstr>
      <vt:lpstr>WODA, KLIMAT, GLEBA</vt:lpstr>
      <vt:lpstr>Proces tworzenia nowych ekosystemów w wyniku modyfikacji biotopu i biocenozy nazywamy:</vt:lpstr>
      <vt:lpstr>SUKCESJA</vt:lpstr>
      <vt:lpstr>Ustawione organizmy w kolejności od zjadanych do zjadających tworzą:</vt:lpstr>
      <vt:lpstr>ŁAŃCUCH POKARMOWY</vt:lpstr>
      <vt:lpstr>W zależności od sposobu zdobywania związków organicznych, organizmy dzielimy na grupy  nazywane:</vt:lpstr>
      <vt:lpstr>POZIOMAMI TROFICZNYMI</vt:lpstr>
      <vt:lpstr>Konsumentami nazywamy</vt:lpstr>
      <vt:lpstr>Organizmy, które związki organiczne uzyskują z innych organizmów</vt:lpstr>
      <vt:lpstr>Organizmy, które uzyskują związki organiczne dzięki rozkładaniu martwej materii organicznej (szczątków)  to:</vt:lpstr>
      <vt:lpstr>DESTRUENCI</vt:lpstr>
      <vt:lpstr>Krążenie pierwiastków między materią nieożywioną środowiska a materią znajdującą się w ciałach organizmów to:</vt:lpstr>
      <vt:lpstr>KRĄŻENIE MATERII</vt:lpstr>
      <vt:lpstr>Graficzne przedstawienie struktury ekosystemu to:</vt:lpstr>
      <vt:lpstr>PIRAMIDA EKOLOGICZNA</vt:lpstr>
      <vt:lpstr>KONIEC  :)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EKOLOGIA</dc:title>
  <dc:subject/>
  <dc:creator/>
  <cp:keywords/>
  <dc:description/>
  <cp:lastModifiedBy>365 Pro Plus</cp:lastModifiedBy>
  <cp:revision>2</cp:revision>
  <dcterms:created xsi:type="dcterms:W3CDTF">2012-12-03T06:56:55Z</dcterms:created>
  <dcterms:modified xsi:type="dcterms:W3CDTF">2020-05-04T11:30:31Z</dcterms:modified>
  <cp:category/>
  <dc:identifier/>
  <cp:contentStatus/>
  <dc:language/>
  <cp:version/>
</cp:coreProperties>
</file>