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5" r:id="rId2"/>
  </p:sldMasterIdLst>
  <p:sldIdLst>
    <p:sldId id="256" r:id="rId3"/>
    <p:sldId id="262" r:id="rId4"/>
    <p:sldId id="263" r:id="rId5"/>
    <p:sldId id="264" r:id="rId6"/>
    <p:sldId id="260" r:id="rId7"/>
    <p:sldId id="257" r:id="rId8"/>
    <p:sldId id="258" r:id="rId9"/>
    <p:sldId id="259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6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3D07-E12D-4FC5-AC3E-BDC890CBF3F9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00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720EC-5B06-4537-8DCD-28742788B1C6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600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E99EF-3C71-4672-8530-BE89C3675B06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83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53416-F342-4B1C-ABCE-B7A7D3B1255B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613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A4930-6A18-4B1A-80DA-F8F83AA72929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694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8C721-BD1A-4D68-97A2-C167259DC807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5855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6D102-6956-4070-9555-A48DF84A6741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894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0E48E-7A10-47A4-9AD4-A3FD86A9AE4A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214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0CEEC-31FD-4E79-85A7-882E9EC4DD42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0022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7C364-CE5E-4156-856E-B18891681051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481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E6B0F-AFD1-422D-A9EE-40385443F1A0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505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57A5E-DF1D-4139-96E1-4C7AE4390472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813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E944B-43FC-4393-90CE-E89FE3F581F5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12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26A06-454B-43DB-AE91-A258E5B0B33C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73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D4114-5567-4FB1-8920-42A86BF61C97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6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E0283-BFC1-4DEB-8601-99C39FC3936C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225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B"/>
            </a:gs>
            <a:gs pos="50000">
              <a:schemeClr val="bg1"/>
            </a:gs>
            <a:gs pos="100000">
              <a:srgbClr val="FFFFC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543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43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43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DED3C-E3C5-4A8D-9DAC-8AB0784E17A0}" type="slidenum">
              <a:rPr lang="pl-PL" alt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solidFill>
                <a:srgbClr val="000000"/>
              </a:solidFill>
            </a:endParaRPr>
          </a:p>
        </p:txBody>
      </p:sp>
      <p:pic>
        <p:nvPicPr>
          <p:cNvPr id="1031" name="Picture 7" descr="logo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23"/>
          <a:stretch>
            <a:fillRect/>
          </a:stretch>
        </p:blipFill>
        <p:spPr bwMode="auto">
          <a:xfrm>
            <a:off x="0" y="115888"/>
            <a:ext cx="9715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7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DED3C-E3C5-4A8D-9DAC-8AB0784E17A0}" type="slidenum">
              <a:rPr lang="pl-PL" alt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bor.pcss.pl/staszow/szkolaponadpodstawowa/" TargetMode="External"/><Relationship Id="rId2" Type="http://schemas.openxmlformats.org/officeDocument/2006/relationships/hyperlink" Target="https://nabor.pcss.pl/buskozdroj/szkolaponadpodstawowa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>REKRUTACJA</a:t>
            </a:r>
            <a:b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>2021/2022</a:t>
            </a:r>
            <a:endParaRPr lang="pl-PL" sz="6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Obraz 3" descr="Opeoron-Rekrutacja-do-szkol-ponadpodstawowych-20202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80928"/>
            <a:ext cx="2857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pl-PL" altLang="pl-PL" sz="2000" b="1" kern="1200" dirty="0">
                <a:solidFill>
                  <a:srgbClr val="33CC33"/>
                </a:solidFill>
              </a:rPr>
              <a:t>Postępowanie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rekrutacyjne</a:t>
            </a:r>
            <a:r>
              <a:rPr lang="pl-PL" sz="2000" b="1" kern="1200" dirty="0">
                <a:solidFill>
                  <a:srgbClr val="33CC33"/>
                </a:solidFill>
              </a:rPr>
              <a:t/>
            </a:r>
            <a:br>
              <a:rPr lang="pl-PL" sz="2000" b="1" kern="1200" dirty="0">
                <a:solidFill>
                  <a:srgbClr val="33CC33"/>
                </a:solidFill>
              </a:rPr>
            </a:br>
            <a:r>
              <a:rPr lang="pl-PL" sz="2000" b="1" kern="1200" dirty="0" smtClean="0">
                <a:solidFill>
                  <a:srgbClr val="33CC33"/>
                </a:solidFill>
              </a:rPr>
              <a:t>2021/2022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 </a:t>
            </a:r>
            <a:r>
              <a:rPr lang="pl-PL" altLang="pl-PL" sz="2000" b="1" kern="1200" dirty="0">
                <a:solidFill>
                  <a:srgbClr val="33CC33"/>
                </a:solidFill>
              </a:rPr>
              <a:t>do szkół ponadpodstawowych:</a:t>
            </a:r>
            <a:br>
              <a:rPr lang="pl-PL" altLang="pl-PL" sz="2000" b="1" kern="1200" dirty="0">
                <a:solidFill>
                  <a:srgbClr val="33CC33"/>
                </a:solidFill>
              </a:rPr>
            </a:br>
            <a:r>
              <a:rPr lang="pl-PL" altLang="pl-PL" sz="2000" b="1" kern="1200" dirty="0">
                <a:solidFill>
                  <a:srgbClr val="33CC33"/>
                </a:solidFill>
              </a:rPr>
              <a:t>obliczanie punktów rekrutacyjnych</a:t>
            </a:r>
            <a:endParaRPr lang="pl-PL" altLang="pl-PL" sz="2000" b="1" u="sng" dirty="0">
              <a:solidFill>
                <a:srgbClr val="240CB4"/>
              </a:solidFill>
            </a:endParaRPr>
          </a:p>
        </p:txBody>
      </p:sp>
      <p:sp>
        <p:nvSpPr>
          <p:cNvPr id="40963" name="Podtytuł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412875"/>
            <a:ext cx="8424862" cy="5329238"/>
          </a:xfrm>
        </p:spPr>
        <p:txBody>
          <a:bodyPr/>
          <a:lstStyle/>
          <a:p>
            <a:pPr algn="l"/>
            <a:r>
              <a:rPr lang="pl-PL" altLang="pl-PL" sz="1800" b="1" dirty="0" smtClean="0"/>
              <a:t>Przeliczanie na punkty wyników egzaminu ósmoklasisty: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dirty="0" smtClean="0"/>
              <a:t>1) wynik przedstawiony w procentach z:</a:t>
            </a:r>
          </a:p>
          <a:p>
            <a:pPr algn="l"/>
            <a:r>
              <a:rPr lang="pl-PL" altLang="pl-PL" sz="1800" dirty="0" smtClean="0"/>
              <a:t>      a</a:t>
            </a:r>
            <a:r>
              <a:rPr lang="pl-PL" altLang="pl-PL" sz="1800" dirty="0" smtClean="0"/>
              <a:t>) języka polskiego,</a:t>
            </a:r>
          </a:p>
          <a:p>
            <a:pPr algn="l"/>
            <a:r>
              <a:rPr lang="pl-PL" altLang="pl-PL" sz="1800" dirty="0" smtClean="0"/>
              <a:t>      b</a:t>
            </a:r>
            <a:r>
              <a:rPr lang="pl-PL" altLang="pl-PL" sz="1800" dirty="0" smtClean="0"/>
              <a:t>) matematyki</a:t>
            </a:r>
          </a:p>
          <a:p>
            <a:pPr algn="l"/>
            <a:r>
              <a:rPr lang="pl-PL" altLang="pl-PL" sz="1800" dirty="0" smtClean="0"/>
              <a:t>              – </a:t>
            </a:r>
            <a:r>
              <a:rPr lang="pl-PL" altLang="pl-PL" sz="1800" dirty="0" smtClean="0"/>
              <a:t>mnoży się przez 0,35;</a:t>
            </a:r>
          </a:p>
          <a:p>
            <a:pPr algn="l"/>
            <a:r>
              <a:rPr lang="pl-PL" altLang="pl-PL" sz="1800" dirty="0" smtClean="0"/>
              <a:t>2) wynik przedstawiony w procentach z języka obcego nowożytnego</a:t>
            </a:r>
          </a:p>
          <a:p>
            <a:pPr algn="l"/>
            <a:r>
              <a:rPr lang="pl-PL" altLang="pl-PL" sz="1800" dirty="0" smtClean="0"/>
              <a:t>             – </a:t>
            </a:r>
            <a:r>
              <a:rPr lang="pl-PL" altLang="pl-PL" sz="1800" dirty="0" smtClean="0"/>
              <a:t>mnoży się przez 0,3.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b="1" dirty="0" smtClean="0"/>
              <a:t>Przeliczanie na punkty ocen z zajęć edukacyjnych</a:t>
            </a:r>
            <a:r>
              <a:rPr lang="pl-PL" altLang="pl-PL" sz="1800" dirty="0" smtClean="0"/>
              <a:t>, wymienionych odpowiednio na świadectwie ukończenia szkoły podstawowej, za oceny wyrażone w stopniu: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dirty="0" smtClean="0"/>
              <a:t>1) celującym – przyznaje się po 18 punktów;</a:t>
            </a:r>
          </a:p>
          <a:p>
            <a:pPr algn="l"/>
            <a:r>
              <a:rPr lang="pl-PL" altLang="pl-PL" sz="1800" dirty="0" smtClean="0"/>
              <a:t>2) bardzo dobrym – przyznaje się po 17 punktów;</a:t>
            </a:r>
          </a:p>
          <a:p>
            <a:pPr algn="l"/>
            <a:r>
              <a:rPr lang="pl-PL" altLang="pl-PL" sz="1800" dirty="0" smtClean="0"/>
              <a:t>3) dobrym – przyznaje się po 14 punktów;</a:t>
            </a:r>
          </a:p>
          <a:p>
            <a:pPr algn="l"/>
            <a:r>
              <a:rPr lang="pl-PL" altLang="pl-PL" sz="1800" dirty="0" smtClean="0"/>
              <a:t>4) dostatecznym – przyznaje się po 8 punktów;</a:t>
            </a:r>
          </a:p>
          <a:p>
            <a:pPr algn="l"/>
            <a:r>
              <a:rPr lang="pl-PL" altLang="pl-PL" sz="1800" dirty="0" smtClean="0"/>
              <a:t>5) dopuszczającym – przyznaje się po 2 punkty.</a:t>
            </a:r>
          </a:p>
        </p:txBody>
      </p:sp>
    </p:spTree>
    <p:extLst>
      <p:ext uri="{BB962C8B-B14F-4D97-AF65-F5344CB8AC3E}">
        <p14:creationId xmlns:p14="http://schemas.microsoft.com/office/powerpoint/2010/main" val="1408616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863600"/>
          </a:xfrm>
        </p:spPr>
        <p:txBody>
          <a:bodyPr/>
          <a:lstStyle/>
          <a:p>
            <a:pPr>
              <a:defRPr/>
            </a:pPr>
            <a:r>
              <a:rPr lang="pl-PL" altLang="pl-PL" sz="2000" b="1" kern="1200" dirty="0">
                <a:solidFill>
                  <a:srgbClr val="33CC33"/>
                </a:solidFill>
              </a:rPr>
              <a:t>Postępowanie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rekrutacyjne</a:t>
            </a:r>
            <a:r>
              <a:rPr lang="pl-PL" sz="2000" b="1" kern="1200" dirty="0">
                <a:solidFill>
                  <a:srgbClr val="33CC33"/>
                </a:solidFill>
              </a:rPr>
              <a:t/>
            </a:r>
            <a:br>
              <a:rPr lang="pl-PL" sz="2000" b="1" kern="1200" dirty="0">
                <a:solidFill>
                  <a:srgbClr val="33CC33"/>
                </a:solidFill>
              </a:rPr>
            </a:br>
            <a:r>
              <a:rPr lang="pl-PL" sz="2000" b="1" kern="1200" dirty="0" smtClean="0">
                <a:solidFill>
                  <a:srgbClr val="33CC33"/>
                </a:solidFill>
              </a:rPr>
              <a:t>2021/2022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 </a:t>
            </a:r>
            <a:r>
              <a:rPr lang="pl-PL" altLang="pl-PL" sz="2000" b="1" kern="1200" dirty="0">
                <a:solidFill>
                  <a:srgbClr val="33CC33"/>
                </a:solidFill>
              </a:rPr>
              <a:t>do szkół ponadpodstawowych:</a:t>
            </a:r>
            <a:br>
              <a:rPr lang="pl-PL" altLang="pl-PL" sz="2000" b="1" kern="1200" dirty="0">
                <a:solidFill>
                  <a:srgbClr val="33CC33"/>
                </a:solidFill>
              </a:rPr>
            </a:br>
            <a:r>
              <a:rPr lang="pl-PL" altLang="pl-PL" sz="2000" b="1" kern="1200" dirty="0">
                <a:solidFill>
                  <a:srgbClr val="33CC33"/>
                </a:solidFill>
              </a:rPr>
              <a:t>obliczanie punktów rekrutacyjnych – c.d.</a:t>
            </a:r>
            <a:endParaRPr lang="pl-PL" altLang="pl-PL" sz="2000" b="1" u="sng" dirty="0">
              <a:solidFill>
                <a:srgbClr val="240CB4"/>
              </a:solidFill>
            </a:endParaRPr>
          </a:p>
        </p:txBody>
      </p:sp>
      <p:sp>
        <p:nvSpPr>
          <p:cNvPr id="41987" name="Podtytuł 2"/>
          <p:cNvSpPr>
            <a:spLocks noGrp="1" noChangeArrowheads="1"/>
          </p:cNvSpPr>
          <p:nvPr>
            <p:ph type="subTitle" idx="1"/>
          </p:nvPr>
        </p:nvSpPr>
        <p:spPr>
          <a:xfrm>
            <a:off x="0" y="1844675"/>
            <a:ext cx="9144000" cy="4752975"/>
          </a:xfrm>
        </p:spPr>
        <p:txBody>
          <a:bodyPr/>
          <a:lstStyle/>
          <a:p>
            <a:pPr algn="just"/>
            <a:r>
              <a:rPr lang="pl-PL" altLang="pl-PL" sz="2000" dirty="0" smtClean="0"/>
              <a:t>Za </a:t>
            </a:r>
            <a:r>
              <a:rPr lang="pl-PL" altLang="pl-PL" sz="2000" b="1" dirty="0" smtClean="0"/>
              <a:t>świadectwo ukończenia szkoły podstawowej z wyróżnieniem</a:t>
            </a:r>
            <a:r>
              <a:rPr lang="pl-PL" altLang="pl-PL" sz="2000" dirty="0" smtClean="0"/>
              <a:t> przyznaje się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7 punktów.</a:t>
            </a:r>
          </a:p>
          <a:p>
            <a:pPr algn="just"/>
            <a:r>
              <a:rPr lang="pl-PL" altLang="pl-PL" sz="2000" b="1" dirty="0" smtClean="0"/>
              <a:t> </a:t>
            </a:r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Za</a:t>
            </a:r>
            <a:r>
              <a:rPr lang="pl-PL" altLang="pl-PL" sz="2000" b="1" dirty="0" smtClean="0"/>
              <a:t> </a:t>
            </a:r>
            <a:r>
              <a:rPr lang="pl-PL" altLang="pl-PL" sz="2000" dirty="0" smtClean="0"/>
              <a:t>osiągnięcia w zakresie </a:t>
            </a:r>
            <a:r>
              <a:rPr lang="pl-PL" altLang="pl-PL" sz="2000" b="1" dirty="0" smtClean="0"/>
              <a:t>aktywności społecznej</a:t>
            </a:r>
            <a:r>
              <a:rPr lang="pl-PL" altLang="pl-PL" sz="2000" dirty="0" smtClean="0"/>
              <a:t>, </a:t>
            </a:r>
            <a:r>
              <a:rPr lang="pl-PL" altLang="pl-PL" sz="2000" b="1" dirty="0" smtClean="0"/>
              <a:t>w tym na rzecz środowiska szkolnego, w szczególności w formie wolontariatu</a:t>
            </a:r>
            <a:r>
              <a:rPr lang="pl-PL" altLang="pl-PL" sz="2000" dirty="0" smtClean="0"/>
              <a:t>, przyznaje się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3 punkty.</a:t>
            </a:r>
          </a:p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Za szczególne osiągnięcia w </a:t>
            </a:r>
            <a:r>
              <a:rPr lang="pl-PL" altLang="pl-PL" sz="2000" b="1" dirty="0" smtClean="0"/>
              <a:t>zawodach wiedzy, artystycznych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i sportowych </a:t>
            </a:r>
            <a:r>
              <a:rPr lang="pl-PL" altLang="pl-PL" sz="2000" dirty="0" smtClean="0"/>
              <a:t>przyznaje się maksymalnie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18 punktów.</a:t>
            </a:r>
          </a:p>
          <a:p>
            <a:pPr algn="just"/>
            <a:endParaRPr lang="pl-PL" altLang="pl-PL" sz="2000" b="1" dirty="0" smtClean="0">
              <a:solidFill>
                <a:srgbClr val="FF0000"/>
              </a:solidFill>
            </a:endParaRPr>
          </a:p>
          <a:p>
            <a:pPr algn="just"/>
            <a:endParaRPr lang="pl-PL" altLang="pl-PL" sz="1800" b="1" dirty="0" smtClean="0">
              <a:solidFill>
                <a:srgbClr val="FF0000"/>
              </a:solidFill>
            </a:endParaRPr>
          </a:p>
          <a:p>
            <a:pPr algn="l"/>
            <a:endParaRPr lang="pl-PL" alt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365372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921625" cy="865187"/>
          </a:xfrm>
        </p:spPr>
        <p:txBody>
          <a:bodyPr/>
          <a:lstStyle/>
          <a:p>
            <a:pPr>
              <a:defRPr/>
            </a:pPr>
            <a:r>
              <a:rPr lang="pl-PL" altLang="pl-PL" sz="2400" b="1" kern="1200" dirty="0">
                <a:solidFill>
                  <a:srgbClr val="33CC33"/>
                </a:solidFill>
              </a:rPr>
              <a:t>Zasady rekrutacji do szkół ponadpodstawowych: maksymalna liczba punktów możliwych do uzyskania</a:t>
            </a:r>
            <a:endParaRPr lang="pl-PL" altLang="pl-PL" sz="2400" b="1" u="sng" dirty="0">
              <a:solidFill>
                <a:srgbClr val="240CB4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288" y="1125538"/>
          <a:ext cx="8497887" cy="5377314"/>
        </p:xfrm>
        <a:graphic>
          <a:graphicData uri="http://schemas.openxmlformats.org/drawingml/2006/table">
            <a:tbl>
              <a:tblPr/>
              <a:tblGrid>
                <a:gridCol w="4752975"/>
                <a:gridCol w="2016125"/>
                <a:gridCol w="1728787"/>
              </a:tblGrid>
              <a:tr h="1122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Kryteria - egzamin ósmoklasisty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wyniki 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z egzaminu ósmoklasisty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punkty w postępowaniu rekrutacyjnym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języka polskiego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0,35 = 35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matematyki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0,35 = 35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języka obcego nowożytnego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0,30 = 30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max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100 pkt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Kryteria - świadectwo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języka polskiego 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matematyki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I przedmiotu  wybranego przez szkołę ponadpodstawową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II przedmiotu wybranego przez szkołę ponadpodstawową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aktywność społeczna, w tym na rzecz środowiska szkolnego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3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świadectwo ukończenia szkoły podstawowej z wyróżnieniem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7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0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szczególne osiągnięcia w zawodach wiedzy, artystycznych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i sportowych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max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100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Razem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200 pkt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49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6652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47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634"/>
            <a:ext cx="8208912" cy="615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55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6" y="170639"/>
            <a:ext cx="8523790" cy="6392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010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§ 11baa ust. 1 rozporządzenia Ministra Edukacji Narodowej z dnia 20 marca 2020 r. w sprawie szczególnych rozwiązań w okresie czasowego ograniczenia funkcjonowania jednostek systemu oświaty w związku z zapobieganiem, przeciwdziałaniem i zwalczaniem COVID-19 (Dz. U. poz. 493 z </a:t>
            </a:r>
            <a:r>
              <a:rPr lang="pl-PL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</a:t>
            </a:r>
            <a:r>
              <a:rPr lang="pl-PL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endParaRPr lang="pl-PL" sz="2300" b="1" dirty="0" smtClean="0"/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Wniosek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przyjęcie do szkoły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ponadpodstawowej wraz z dokumentami będzie można składać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maja 2021 r. do 21 czerwca 2021 r., </a:t>
            </a:r>
            <a:endParaRPr lang="pl-PL" sz="4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wyjątkiem szkoły ponadpodstawowej dwujęzycznej, oddziału dwujęzycznego, oddziału międzynarodowego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(…) wymagających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kandydatów szczególnych indywidualnych predyspozycji oraz do szkół i oddziałów prowadzących szkolenie sportowe w szkołach ponadpodstawowych, do których wnioski składane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17 maja 2021 r.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lv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do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maja 2021 r.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200" b="1" dirty="0">
                <a:solidFill>
                  <a:srgbClr val="FF0000"/>
                </a:solidFill>
              </a:rPr>
              <a:t>TERMINY POSTĘPOWANIA REKRUTACYJNEGO </a:t>
            </a:r>
            <a:r>
              <a:rPr lang="pl-PL" sz="2000" b="1" dirty="0">
                <a:solidFill>
                  <a:srgbClr val="FF0000"/>
                </a:solidFill>
              </a:rPr>
              <a:t/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 </a:t>
            </a:r>
            <a:endParaRPr lang="pl-PL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60648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Uzupełnienie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wniosku o przyjęcie do szkoły ponadpodstawowej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świadectwo ukończenia szkoły podstawowej </a:t>
            </a:r>
            <a:r>
              <a:rPr lang="pl-PL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i zaświadczenie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wynikach egzaminu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złożyć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czerwca 2021 r. do 14 lipca 2021 r. </a:t>
            </a:r>
            <a:endParaRPr lang="pl-PL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zakwalifikowanych                                    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niezakwalifikowanych ogłoszone zostaną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2021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endParaRPr lang="pl-PL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881336"/>
            <a:ext cx="878497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23 lipca 2021 r. do 30 lipca 2021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r., </a:t>
            </a:r>
            <a:endParaRPr lang="pl-PL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kandydatów zakwalifikowanych, składa się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woli przyjęcia </a:t>
            </a:r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postaci przedłożenia oryginału świadectwa ukończenia szkoły i oryginału zaświadczenia o wynikach egzaminu zewnętrznego, o ile nie zostały one złożone w uzupełnieniu wniosku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 do szkoły ponadpodstawowej.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szkoły prowadzącej kształcenie zawodowe - także zaświadczenia lekarskiego zawierającego orzeczenie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braku przeciwskazań zdrowotnych do podjęcia praktycznej nauki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przyjętych</a:t>
            </a:r>
          </a:p>
          <a:p>
            <a:pPr marL="0" lv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nieprzyjętych ogłoszone będą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sierpnia 2021 r.</a:t>
            </a:r>
            <a:endParaRPr lang="pl-PL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851"/>
            <a:ext cx="748883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85720" y="2071678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Rekrutacja </a:t>
            </a:r>
          </a:p>
          <a:p>
            <a:pPr>
              <a:buNone/>
            </a:pPr>
            <a:r>
              <a:rPr lang="pl-PL" dirty="0" smtClean="0"/>
              <a:t>    prowadzona</a:t>
            </a:r>
          </a:p>
          <a:p>
            <a:pPr>
              <a:buNone/>
            </a:pPr>
            <a:r>
              <a:rPr lang="pl-PL" dirty="0" smtClean="0"/>
              <a:t>jest WYŁĄCZNIE </a:t>
            </a:r>
            <a:r>
              <a:rPr lang="pl-PL" dirty="0" err="1" smtClean="0"/>
              <a:t>online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Strony </a:t>
            </a:r>
            <a:r>
              <a:rPr lang="pl-PL" dirty="0" smtClean="0"/>
              <a:t>są już dostępne, nie można się rejestrować, </a:t>
            </a:r>
            <a:r>
              <a:rPr lang="pl-PL" dirty="0" smtClean="0"/>
              <a:t>nie </a:t>
            </a:r>
            <a:r>
              <a:rPr lang="pl-PL" dirty="0" smtClean="0"/>
              <a:t>można </a:t>
            </a:r>
            <a:r>
              <a:rPr lang="pl-PL" dirty="0" smtClean="0"/>
              <a:t>jeszcze zobaczyć oferty szkół</a:t>
            </a:r>
            <a:r>
              <a:rPr lang="pl-PL" dirty="0" smtClean="0"/>
              <a:t>.</a:t>
            </a:r>
          </a:p>
          <a:p>
            <a:r>
              <a:rPr lang="pl-PL" dirty="0" smtClean="0">
                <a:hlinkClick r:id="rId2"/>
              </a:rPr>
              <a:t>https://nabor.pcss.pl/buskozdroj/szkolaponadpodstawowa/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nabor.pcss.pl/staszow/szkolaponadpo </a:t>
            </a:r>
          </a:p>
          <a:p>
            <a:r>
              <a:rPr lang="pl-PL" dirty="0">
                <a:hlinkClick r:id="rId3"/>
              </a:rPr>
              <a:t> </a:t>
            </a:r>
            <a:r>
              <a:rPr lang="pl-PL" dirty="0" smtClean="0">
                <a:hlinkClick r:id="rId3"/>
              </a:rPr>
              <a:t>                                                    </a:t>
            </a:r>
            <a:r>
              <a:rPr lang="pl-PL" dirty="0" err="1" smtClean="0">
                <a:hlinkClick r:id="rId3"/>
              </a:rPr>
              <a:t>dstawowa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REKRUTACJA – </a:t>
            </a:r>
            <a:br>
              <a:rPr lang="pl-PL" dirty="0" smtClean="0"/>
            </a:br>
            <a:r>
              <a:rPr lang="pl-PL" dirty="0" smtClean="0"/>
              <a:t>POWIAT BUSKI </a:t>
            </a:r>
            <a:br>
              <a:rPr lang="pl-PL" dirty="0" smtClean="0"/>
            </a:br>
            <a:r>
              <a:rPr lang="pl-PL" dirty="0" smtClean="0"/>
              <a:t>I STASZOWSKI</a:t>
            </a:r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50" y="357166"/>
            <a:ext cx="5357850" cy="248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54683"/>
          </a:xfrm>
        </p:spPr>
        <p:txBody>
          <a:bodyPr/>
          <a:lstStyle/>
          <a:p>
            <a:r>
              <a:rPr lang="pl-PL" dirty="0" smtClean="0"/>
              <a:t>Można wybrać MAKS. 3 szkoły w powiecie buskim i 3 szkoły w powiecie staszowskim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Szkoły należy wybrać wg ustalonej </a:t>
            </a:r>
            <a:r>
              <a:rPr lang="pl-PL" b="1" i="1" u="sng" dirty="0" smtClean="0"/>
              <a:t>hierarchii</a:t>
            </a:r>
            <a:r>
              <a:rPr lang="pl-PL" dirty="0" smtClean="0"/>
              <a:t>, tzn. listy preferencji (szkoła, na której najbardziej uczniowi zależy powinna być na 1 miejscu).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W obrębie tych szkół można wybrać nieograniczoną liczbę oddziałów-profili.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71472" y="404664"/>
            <a:ext cx="8229600" cy="63104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WAŻNE!</a:t>
            </a:r>
          </a:p>
          <a:p>
            <a:pPr>
              <a:buNone/>
            </a:pPr>
            <a:r>
              <a:rPr lang="pl-PL" dirty="0" smtClean="0"/>
              <a:t>    Po dokonaniu rejestracji uczeń na zakończenie tego procesu otrzyma hasło do logowania się na stronie rekrutacji- hasło będzie potrzebne do wprowadzania kolejnych danych w późniejszym terminie. Nasza szkoła nie ma dostępu do tych haseł, a niestety zdarzały się sytuacje zagubienia hasła przez ucznia.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Wypełniony </a:t>
            </a:r>
            <a:r>
              <a:rPr lang="pl-PL" b="1" dirty="0" smtClean="0"/>
              <a:t>wniosek rekrutacyjny należy wydrukować</a:t>
            </a:r>
            <a:r>
              <a:rPr lang="pl-PL" dirty="0" smtClean="0"/>
              <a:t>, musi być podpisany przez rodzica i ucznia. Wniosek trzeba zawieźć </a:t>
            </a:r>
            <a:r>
              <a:rPr lang="pl-PL" b="1" dirty="0" smtClean="0">
                <a:solidFill>
                  <a:srgbClr val="FF0000"/>
                </a:solidFill>
              </a:rPr>
              <a:t>TYLKO</a:t>
            </a:r>
            <a:r>
              <a:rPr lang="pl-PL" dirty="0" smtClean="0"/>
              <a:t> do szkoły, która jest szkołą pierwszego wyboru w danym powiecie. Nie zawozimy do 3 szkół. Jeśli uczeń wybrał 3 szkoły w powiecie buskim i 3 szkoły w powiecie staszowskim, to zawozi 1 wniosek do szkoły w buskim i 1 wniosek do szkoły w staszowskim. </a:t>
            </a:r>
          </a:p>
          <a:p>
            <a:endParaRPr lang="pl-PL" dirty="0" smtClean="0"/>
          </a:p>
          <a:p>
            <a:r>
              <a:rPr lang="pl-PL" dirty="0" smtClean="0"/>
              <a:t>Inne powiaty czy miasta, np. Kielce, mają odrębne systemy rejestracji. Informacje o sposobach aplikowania do szkoły są na stronach szkół. </a:t>
            </a:r>
          </a:p>
          <a:p>
            <a:endParaRPr lang="pl-PL" dirty="0" smtClean="0"/>
          </a:p>
          <a:p>
            <a:r>
              <a:rPr lang="pl-PL" dirty="0" smtClean="0"/>
              <a:t>          Po </a:t>
            </a:r>
            <a:r>
              <a:rPr lang="pl-PL" dirty="0" smtClean="0"/>
              <a:t>otrzymaniu świadectwa należy wprowadzić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                                </a:t>
            </a:r>
            <a:r>
              <a:rPr lang="pl-PL" dirty="0" smtClean="0"/>
              <a:t>oceny oraz wyniki z egzaminu.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95536" y="1052736"/>
            <a:ext cx="84969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mnazju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0000"/>
      </a:folHlink>
    </a:clrScheme>
    <a:fontScheme name="gimnazj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mnazj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789</Words>
  <Application>Microsoft Office PowerPoint</Application>
  <PresentationFormat>Pokaz na ekranie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gimnazjum</vt:lpstr>
      <vt:lpstr>Hol</vt:lpstr>
      <vt:lpstr>REKRUTACJA 2021/2022</vt:lpstr>
      <vt:lpstr>  TERMINY POSTĘPOWANIA REKRUTACYJNEGO    </vt:lpstr>
      <vt:lpstr>Prezentacja programu PowerPoint</vt:lpstr>
      <vt:lpstr>Prezentacja programu PowerPoint</vt:lpstr>
      <vt:lpstr>Prezentacja programu PowerPoint</vt:lpstr>
      <vt:lpstr>REKRUTACJA –  POWIAT BUSKI  I STASZOWSKI</vt:lpstr>
      <vt:lpstr>Prezentacja programu PowerPoint</vt:lpstr>
      <vt:lpstr>Prezentacja programu PowerPoint</vt:lpstr>
      <vt:lpstr>Prezentacja programu PowerPoint</vt:lpstr>
      <vt:lpstr>Postępowanie rekrutacyjne 2021/2022 do szkół ponadpodstawowych: obliczanie punktów rekrutacyjnych</vt:lpstr>
      <vt:lpstr>Postępowanie rekrutacyjne 2021/2022 do szkół ponadpodstawowych: obliczanie punktów rekrutacyjnych – c.d.</vt:lpstr>
      <vt:lpstr>Zasady rekrutacji do szkół ponadpodstawowych: maksymalna liczba punktów możliwych do uzyskania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Pałka Klaudia</cp:lastModifiedBy>
  <cp:revision>33</cp:revision>
  <dcterms:created xsi:type="dcterms:W3CDTF">2020-05-04T11:35:35Z</dcterms:created>
  <dcterms:modified xsi:type="dcterms:W3CDTF">2021-02-16T15:04:05Z</dcterms:modified>
</cp:coreProperties>
</file>